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8.xml" ContentType="application/vnd.openxmlformats-officedocument.presentationml.notesSl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48" r:id="rId1"/>
    <p:sldMasterId id="2147483649" r:id="rId2"/>
    <p:sldMasterId id="2147483650" r:id="rId3"/>
    <p:sldMasterId id="2147483651" r:id="rId4"/>
  </p:sldMasterIdLst>
  <p:notesMasterIdLst>
    <p:notesMasterId r:id="rId40"/>
  </p:notesMasterIdLst>
  <p:sldIdLst>
    <p:sldId id="256" r:id="rId5"/>
    <p:sldId id="257" r:id="rId6"/>
    <p:sldId id="291" r:id="rId7"/>
    <p:sldId id="293" r:id="rId8"/>
    <p:sldId id="258" r:id="rId9"/>
    <p:sldId id="297" r:id="rId10"/>
    <p:sldId id="300" r:id="rId11"/>
    <p:sldId id="301" r:id="rId12"/>
    <p:sldId id="302" r:id="rId13"/>
    <p:sldId id="294" r:id="rId14"/>
    <p:sldId id="266" r:id="rId15"/>
    <p:sldId id="268" r:id="rId16"/>
    <p:sldId id="303" r:id="rId17"/>
    <p:sldId id="304" r:id="rId18"/>
    <p:sldId id="305" r:id="rId19"/>
    <p:sldId id="279" r:id="rId20"/>
    <p:sldId id="296" r:id="rId21"/>
    <p:sldId id="306" r:id="rId22"/>
    <p:sldId id="307" r:id="rId23"/>
    <p:sldId id="308" r:id="rId24"/>
    <p:sldId id="309" r:id="rId25"/>
    <p:sldId id="310" r:id="rId26"/>
    <p:sldId id="311" r:id="rId27"/>
    <p:sldId id="295" r:id="rId28"/>
    <p:sldId id="312" r:id="rId29"/>
    <p:sldId id="313" r:id="rId30"/>
    <p:sldId id="314" r:id="rId31"/>
    <p:sldId id="315" r:id="rId32"/>
    <p:sldId id="298" r:id="rId33"/>
    <p:sldId id="287" r:id="rId34"/>
    <p:sldId id="299" r:id="rId35"/>
    <p:sldId id="317" r:id="rId36"/>
    <p:sldId id="288" r:id="rId37"/>
    <p:sldId id="289" r:id="rId38"/>
    <p:sldId id="290" r:id="rId39"/>
  </p:sldIdLst>
  <p:sldSz cx="13004800" cy="9753600"/>
  <p:notesSz cx="6858000" cy="9144000"/>
  <p:defaultTextStyle>
    <a:defPPr>
      <a:defRPr lang="es-ES"/>
    </a:defPPr>
    <a:lvl1pPr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1pPr>
    <a:lvl2pPr marL="228600" indent="2286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2pPr>
    <a:lvl3pPr marL="457200" indent="4572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3pPr>
    <a:lvl4pPr marL="685800" indent="6858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4pPr>
    <a:lvl5pPr marL="914400" indent="914400" algn="l" defTabSz="584200" rtl="0" eaLnBrk="0" fontAlgn="base" hangingPunct="0">
      <a:spcBef>
        <a:spcPct val="0"/>
      </a:spcBef>
      <a:spcAft>
        <a:spcPct val="0"/>
      </a:spcAft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5pPr>
    <a:lvl6pPr marL="22860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6pPr>
    <a:lvl7pPr marL="27432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7pPr>
    <a:lvl8pPr marL="32004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8pPr>
    <a:lvl9pPr marL="3657600" algn="l" defTabSz="914400" rtl="0" eaLnBrk="1" latinLnBrk="0" hangingPunct="1">
      <a:defRPr sz="36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7" d="100"/>
          <a:sy n="77" d="100"/>
        </p:scale>
        <p:origin x="1680" y="7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>
            <a:extLst>
              <a:ext uri="{FF2B5EF4-FFF2-40B4-BE49-F238E27FC236}">
                <a16:creationId xmlns:a16="http://schemas.microsoft.com/office/drawing/2014/main" id="{C52D08EA-FD68-CFCA-FAAC-01566EFBE684}"/>
              </a:ext>
            </a:extLst>
          </p:cNvPr>
          <p:cNvSpPr>
            <a:spLocks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6" name="Rectangle 2">
            <a:extLst>
              <a:ext uri="{FF2B5EF4-FFF2-40B4-BE49-F238E27FC236}">
                <a16:creationId xmlns:a16="http://schemas.microsoft.com/office/drawing/2014/main" id="{B244FB28-6F0B-22CF-12CC-EB540C7572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 noProof="0">
                <a:sym typeface="Avenir" charset="0"/>
              </a:rPr>
              <a:t>Click to edit Master text styles</a:t>
            </a:r>
          </a:p>
          <a:p>
            <a:pPr lvl="1"/>
            <a:r>
              <a:rPr lang="es-ES" altLang="es-ES" noProof="0">
                <a:sym typeface="Avenir" charset="0"/>
              </a:rPr>
              <a:t>Second level</a:t>
            </a:r>
          </a:p>
          <a:p>
            <a:pPr lvl="2"/>
            <a:r>
              <a:rPr lang="es-ES" altLang="es-ES" noProof="0">
                <a:sym typeface="Avenir" charset="0"/>
              </a:rPr>
              <a:t>Third level</a:t>
            </a:r>
          </a:p>
          <a:p>
            <a:pPr lvl="3"/>
            <a:r>
              <a:rPr lang="es-ES" altLang="es-ES" noProof="0">
                <a:sym typeface="Avenir" charset="0"/>
              </a:rPr>
              <a:t>Fourth level</a:t>
            </a:r>
          </a:p>
          <a:p>
            <a:pPr lvl="4"/>
            <a:r>
              <a:rPr lang="es-ES" altLang="es-ES" noProof="0">
                <a:sym typeface="Avenir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1600" kern="1200">
        <a:solidFill>
          <a:srgbClr val="000000"/>
        </a:solidFill>
        <a:latin typeface="Avenir" charset="0"/>
        <a:ea typeface="Avenir" charset="0"/>
        <a:cs typeface="Avenir" charset="0"/>
        <a:sym typeface="Avenir" charset="0"/>
      </a:defRPr>
    </a:lvl1pPr>
    <a:lvl2pPr marL="2286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1600" kern="1200">
        <a:solidFill>
          <a:srgbClr val="000000"/>
        </a:solidFill>
        <a:latin typeface="Avenir" charset="0"/>
        <a:ea typeface="Avenir" charset="0"/>
        <a:cs typeface="Avenir" charset="0"/>
        <a:sym typeface="Avenir" charset="0"/>
      </a:defRPr>
    </a:lvl2pPr>
    <a:lvl3pPr marL="4572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1600" kern="1200">
        <a:solidFill>
          <a:srgbClr val="000000"/>
        </a:solidFill>
        <a:latin typeface="Avenir" charset="0"/>
        <a:ea typeface="Avenir" charset="0"/>
        <a:cs typeface="Avenir" charset="0"/>
        <a:sym typeface="Avenir" charset="0"/>
      </a:defRPr>
    </a:lvl3pPr>
    <a:lvl4pPr marL="6858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1600" kern="1200">
        <a:solidFill>
          <a:srgbClr val="000000"/>
        </a:solidFill>
        <a:latin typeface="Avenir" charset="0"/>
        <a:ea typeface="Avenir" charset="0"/>
        <a:cs typeface="Avenir" charset="0"/>
        <a:sym typeface="Avenir" charset="0"/>
      </a:defRPr>
    </a:lvl4pPr>
    <a:lvl5pPr marL="914400" algn="l" defTabSz="457200" rtl="0" eaLnBrk="0" fontAlgn="base" hangingPunct="0">
      <a:lnSpc>
        <a:spcPct val="125000"/>
      </a:lnSpc>
      <a:spcBef>
        <a:spcPct val="0"/>
      </a:spcBef>
      <a:spcAft>
        <a:spcPct val="0"/>
      </a:spcAft>
      <a:defRPr sz="1600" kern="1200">
        <a:solidFill>
          <a:srgbClr val="000000"/>
        </a:solidFill>
        <a:latin typeface="Avenir" charset="0"/>
        <a:ea typeface="Avenir" charset="0"/>
        <a:cs typeface="Avenir" charset="0"/>
        <a:sym typeface="Avenir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">
            <a:extLst>
              <a:ext uri="{FF2B5EF4-FFF2-40B4-BE49-F238E27FC236}">
                <a16:creationId xmlns:a16="http://schemas.microsoft.com/office/drawing/2014/main" id="{D93EDB8C-CB88-30F8-B081-6C0077FD0F87}"/>
              </a:ext>
            </a:extLst>
          </p:cNvPr>
          <p:cNvSpPr>
            <a:spLocks noTextEdit="1"/>
          </p:cNvSpPr>
          <p:nvPr>
            <p:ph type="sldImg"/>
          </p:nvPr>
        </p:nvSpPr>
        <p:spPr/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D33E22B7-42D0-AD04-213D-0E0729420B39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Definir el termino de IoT en base a los autores y su relación con lo que las personas piensan que es. Terminar hablando de su impacto</a:t>
            </a:r>
          </a:p>
        </p:txBody>
      </p:sp>
    </p:spTree>
    <p:extLst>
      <p:ext uri="{BB962C8B-B14F-4D97-AF65-F5344CB8AC3E}">
        <p14:creationId xmlns:p14="http://schemas.microsoft.com/office/powerpoint/2010/main" val="399924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13338278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42115632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6939239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18853166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35930662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34957634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13194920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689480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11291712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769046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">
            <a:extLst>
              <a:ext uri="{FF2B5EF4-FFF2-40B4-BE49-F238E27FC236}">
                <a16:creationId xmlns:a16="http://schemas.microsoft.com/office/drawing/2014/main" id="{D93EDB8C-CB88-30F8-B081-6C0077FD0F87}"/>
              </a:ext>
            </a:extLst>
          </p:cNvPr>
          <p:cNvSpPr>
            <a:spLocks noTextEdit="1"/>
          </p:cNvSpPr>
          <p:nvPr>
            <p:ph type="sldImg"/>
          </p:nvPr>
        </p:nvSpPr>
        <p:spPr/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D33E22B7-42D0-AD04-213D-0E0729420B39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Definir el termino de IoT en base a los autores y su relación con lo que las personas piensan que es. Terminar hablando de su impacto</a:t>
            </a:r>
          </a:p>
        </p:txBody>
      </p:sp>
    </p:spTree>
    <p:extLst>
      <p:ext uri="{BB962C8B-B14F-4D97-AF65-F5344CB8AC3E}">
        <p14:creationId xmlns:p14="http://schemas.microsoft.com/office/powerpoint/2010/main" val="84520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">
            <a:extLst>
              <a:ext uri="{FF2B5EF4-FFF2-40B4-BE49-F238E27FC236}">
                <a16:creationId xmlns:a16="http://schemas.microsoft.com/office/drawing/2014/main" id="{D93EDB8C-CB88-30F8-B081-6C0077FD0F8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D33E22B7-42D0-AD04-213D-0E0729420B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Definir el termino de IoT en base a los autores y su relación con lo que las personas piensan que es. Terminar hablando de su impacto</a:t>
            </a:r>
          </a:p>
        </p:txBody>
      </p:sp>
    </p:spTree>
    <p:extLst>
      <p:ext uri="{BB962C8B-B14F-4D97-AF65-F5344CB8AC3E}">
        <p14:creationId xmlns:p14="http://schemas.microsoft.com/office/powerpoint/2010/main" val="105029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1">
            <a:extLst>
              <a:ext uri="{FF2B5EF4-FFF2-40B4-BE49-F238E27FC236}">
                <a16:creationId xmlns:a16="http://schemas.microsoft.com/office/drawing/2014/main" id="{D93EDB8C-CB88-30F8-B081-6C0077FD0F87}"/>
              </a:ext>
            </a:extLst>
          </p:cNvPr>
          <p:cNvSpPr>
            <a:spLocks noTextEdit="1"/>
          </p:cNvSpPr>
          <p:nvPr>
            <p:ph type="sldImg"/>
          </p:nvPr>
        </p:nvSpPr>
        <p:spPr/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D33E22B7-42D0-AD04-213D-0E0729420B39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Definir el termino de IoT en base a los autores y su relación con lo que las personas piensan que es. Terminar hablando de su impacto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1">
            <a:extLst>
              <a:ext uri="{FF2B5EF4-FFF2-40B4-BE49-F238E27FC236}">
                <a16:creationId xmlns:a16="http://schemas.microsoft.com/office/drawing/2014/main" id="{00F9A81A-323F-22A7-56C3-889D9869FA7D}"/>
              </a:ext>
            </a:extLst>
          </p:cNvPr>
          <p:cNvSpPr>
            <a:spLocks noTextEdit="1"/>
          </p:cNvSpPr>
          <p:nvPr>
            <p:ph type="sldImg"/>
          </p:nvPr>
        </p:nvSpPr>
        <p:spPr/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773F80DC-5AB2-4285-9A6D-CAAB7FA459DF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Hablar rápidamente de las características (significado) en el contexto del Internet de las Cosas.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814589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41931323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  <p:extLst>
      <p:ext uri="{BB962C8B-B14F-4D97-AF65-F5344CB8AC3E}">
        <p14:creationId xmlns:p14="http://schemas.microsoft.com/office/powerpoint/2010/main" val="22727007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">
            <a:extLst>
              <a:ext uri="{FF2B5EF4-FFF2-40B4-BE49-F238E27FC236}">
                <a16:creationId xmlns:a16="http://schemas.microsoft.com/office/drawing/2014/main" id="{00125FC0-229A-0345-DF66-94319F98D763}"/>
              </a:ext>
            </a:extLst>
          </p:cNvPr>
          <p:cNvSpPr>
            <a:spLocks noTextEdit="1"/>
          </p:cNvSpPr>
          <p:nvPr>
            <p:ph type="sldImg"/>
          </p:nvPr>
        </p:nvSpPr>
        <p:spPr/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810B5BF9-4A70-EDD4-AA13-835AAD57EECD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rnd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pPr eaLnBrk="1"/>
            <a:r>
              <a:rPr lang="es-ES" altLang="es-ES"/>
              <a:t>Explicar que es un microcontrolador y que es un microcomputador sus diferencias y aportes al diseño de los dispositivos de IoT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2059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270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18600" y="6718300"/>
            <a:ext cx="2616200" cy="2603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70000" y="6718300"/>
            <a:ext cx="7696200" cy="2603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4036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4765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08006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96443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2500" y="2603500"/>
            <a:ext cx="5473700" cy="628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603500"/>
            <a:ext cx="5473700" cy="6286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83452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30645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91652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28642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77828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82161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>
              <a:sym typeface="Helvetica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181667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29207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350" y="444500"/>
            <a:ext cx="2774950" cy="84455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52500" y="444500"/>
            <a:ext cx="8172450" cy="84455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31898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73396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63" y="519113"/>
            <a:ext cx="11217275" cy="18859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3763" y="2597150"/>
            <a:ext cx="11217275" cy="6188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75542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73543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63" y="519113"/>
            <a:ext cx="11217275" cy="18859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3763" y="2597150"/>
            <a:ext cx="5532437" cy="6188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597150"/>
            <a:ext cx="5532438" cy="6188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708397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89274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63" y="519113"/>
            <a:ext cx="11217275" cy="18859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48908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8507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22998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317652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>
              <a:sym typeface="Helvetica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99494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3763" y="519113"/>
            <a:ext cx="11217275" cy="18859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3763" y="2597150"/>
            <a:ext cx="11217275" cy="6188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6918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7513" y="519113"/>
            <a:ext cx="2803525" cy="8266112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3763" y="519113"/>
            <a:ext cx="8261350" cy="82661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590478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92809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3763" y="2597150"/>
            <a:ext cx="11217275" cy="6188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2612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8455637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3763" y="2597150"/>
            <a:ext cx="5532437" cy="6188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2597150"/>
            <a:ext cx="5532438" cy="61880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2314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665523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0354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70000" y="8191500"/>
            <a:ext cx="5156200" cy="1130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78600" y="8191500"/>
            <a:ext cx="5156200" cy="1130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342379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65586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5997666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>
              <a:sym typeface="Helvetica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386265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3763" y="2597150"/>
            <a:ext cx="11217275" cy="6188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218956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7513" y="2597150"/>
            <a:ext cx="2803525" cy="61880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3763" y="2597150"/>
            <a:ext cx="8261350" cy="6188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9981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09699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63998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9519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2296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" noProof="0">
              <a:sym typeface="Helvetica Light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9864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>
            <a:extLst>
              <a:ext uri="{FF2B5EF4-FFF2-40B4-BE49-F238E27FC236}">
                <a16:creationId xmlns:a16="http://schemas.microsoft.com/office/drawing/2014/main" id="{F6AE2569-3344-CD9D-4286-88FB7419B0E5}"/>
              </a:ext>
            </a:extLst>
          </p:cNvPr>
          <p:cNvSpPr>
            <a:spLocks/>
          </p:cNvSpPr>
          <p:nvPr>
            <p:ph type="title"/>
          </p:nvPr>
        </p:nvSpPr>
        <p:spPr bwMode="auto"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>
                <a:sym typeface="Helvetica Light" charset="0"/>
              </a:rPr>
              <a:t>Click to edit Master title style</a:t>
            </a:r>
          </a:p>
        </p:txBody>
      </p:sp>
      <p:sp>
        <p:nvSpPr>
          <p:cNvPr id="1027" name="Rectangle 2">
            <a:extLst>
              <a:ext uri="{FF2B5EF4-FFF2-40B4-BE49-F238E27FC236}">
                <a16:creationId xmlns:a16="http://schemas.microsoft.com/office/drawing/2014/main" id="{16FE7DA2-A339-34A8-9777-6A89023CB436}"/>
              </a:ext>
            </a:extLst>
          </p:cNvPr>
          <p:cNvSpPr>
            <a:spLocks/>
          </p:cNvSpPr>
          <p:nvPr>
            <p:ph type="body" idx="1"/>
          </p:nvPr>
        </p:nvSpPr>
        <p:spPr bwMode="auto">
          <a:xfrm>
            <a:off x="1270000" y="8191500"/>
            <a:ext cx="104648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>
                <a:sym typeface="Helvetica Light" charset="0"/>
              </a:rPr>
              <a:t>Click to edit Master text styles</a:t>
            </a:r>
          </a:p>
          <a:p>
            <a:pPr lvl="1"/>
            <a:r>
              <a:rPr lang="es-ES" altLang="es-ES">
                <a:sym typeface="Helvetica Light" charset="0"/>
              </a:rPr>
              <a:t>Second level</a:t>
            </a:r>
          </a:p>
          <a:p>
            <a:pPr lvl="2"/>
            <a:r>
              <a:rPr lang="es-ES" altLang="es-ES">
                <a:sym typeface="Helvetica Light" charset="0"/>
              </a:rPr>
              <a:t>Third level</a:t>
            </a:r>
          </a:p>
          <a:p>
            <a:pPr lvl="3"/>
            <a:r>
              <a:rPr lang="es-ES" altLang="es-ES">
                <a:sym typeface="Helvetica Light" charset="0"/>
              </a:rPr>
              <a:t>Fourth level</a:t>
            </a:r>
          </a:p>
          <a:p>
            <a:pPr lvl="4"/>
            <a:r>
              <a:rPr lang="es-ES" altLang="es-ES">
                <a:sym typeface="Helvetica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8000" kern="1200">
          <a:solidFill>
            <a:srgbClr val="000000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1pPr>
      <a:lvl2pPr marL="2286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2pPr>
      <a:lvl3pPr marL="4572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3pPr>
      <a:lvl4pPr marL="6858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4pPr>
      <a:lvl5pPr marL="9144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>
            <a:extLst>
              <a:ext uri="{FF2B5EF4-FFF2-40B4-BE49-F238E27FC236}">
                <a16:creationId xmlns:a16="http://schemas.microsoft.com/office/drawing/2014/main" id="{B3EE4760-2551-8B67-6E45-AEBC393EAC61}"/>
              </a:ext>
            </a:extLst>
          </p:cNvPr>
          <p:cNvSpPr>
            <a:spLocks/>
          </p:cNvSpPr>
          <p:nvPr>
            <p:ph type="title"/>
          </p:nvPr>
        </p:nvSpPr>
        <p:spPr bwMode="auto">
          <a:xfrm>
            <a:off x="952500" y="444500"/>
            <a:ext cx="11099800" cy="215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>
                <a:sym typeface="Helvetica Light" charset="0"/>
              </a:rPr>
              <a:t>Click to edit Master title style</a:t>
            </a:r>
          </a:p>
        </p:txBody>
      </p:sp>
      <p:sp>
        <p:nvSpPr>
          <p:cNvPr id="2051" name="Rectangle 2">
            <a:extLst>
              <a:ext uri="{FF2B5EF4-FFF2-40B4-BE49-F238E27FC236}">
                <a16:creationId xmlns:a16="http://schemas.microsoft.com/office/drawing/2014/main" id="{669ABD33-4B7D-BA71-72E7-F70BEE44401E}"/>
              </a:ext>
            </a:extLst>
          </p:cNvPr>
          <p:cNvSpPr>
            <a:spLocks/>
          </p:cNvSpPr>
          <p:nvPr>
            <p:ph type="body" idx="1"/>
          </p:nvPr>
        </p:nvSpPr>
        <p:spPr bwMode="auto">
          <a:xfrm>
            <a:off x="952500" y="2603500"/>
            <a:ext cx="11099800" cy="628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>
                <a:sym typeface="Helvetica Light" charset="0"/>
              </a:rPr>
              <a:t>Click to edit Master text styles</a:t>
            </a:r>
          </a:p>
          <a:p>
            <a:pPr lvl="1"/>
            <a:r>
              <a:rPr lang="es-ES" altLang="es-ES">
                <a:sym typeface="Helvetica Light" charset="0"/>
              </a:rPr>
              <a:t>Second level</a:t>
            </a:r>
          </a:p>
          <a:p>
            <a:pPr lvl="2"/>
            <a:r>
              <a:rPr lang="es-ES" altLang="es-ES">
                <a:sym typeface="Helvetica Light" charset="0"/>
              </a:rPr>
              <a:t>Third level</a:t>
            </a:r>
          </a:p>
          <a:p>
            <a:pPr lvl="3"/>
            <a:r>
              <a:rPr lang="es-ES" altLang="es-ES">
                <a:sym typeface="Helvetica Light" charset="0"/>
              </a:rPr>
              <a:t>Fourth level</a:t>
            </a:r>
          </a:p>
          <a:p>
            <a:pPr lvl="4"/>
            <a:r>
              <a:rPr lang="es-ES" altLang="es-ES">
                <a:sym typeface="Helvetica Light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8000" kern="1200">
          <a:solidFill>
            <a:srgbClr val="000000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1pPr>
      <a:lvl2pPr marL="2286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2pPr>
      <a:lvl3pPr marL="4572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3pPr>
      <a:lvl4pPr marL="6858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4pPr>
      <a:lvl5pPr marL="9144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8000" kern="1200">
          <a:solidFill>
            <a:srgbClr val="000000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1pPr>
      <a:lvl2pPr marL="2286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2pPr>
      <a:lvl3pPr marL="4572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3pPr>
      <a:lvl4pPr marL="6858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4pPr>
      <a:lvl5pPr marL="9144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>
            <a:extLst>
              <a:ext uri="{FF2B5EF4-FFF2-40B4-BE49-F238E27FC236}">
                <a16:creationId xmlns:a16="http://schemas.microsoft.com/office/drawing/2014/main" id="{886F5FB3-D916-7CD9-CD34-09B700941B09}"/>
              </a:ext>
            </a:extLst>
          </p:cNvPr>
          <p:cNvSpPr>
            <a:spLocks/>
          </p:cNvSpPr>
          <p:nvPr>
            <p:ph type="title"/>
          </p:nvPr>
        </p:nvSpPr>
        <p:spPr bwMode="auto">
          <a:xfrm>
            <a:off x="1270000" y="3225800"/>
            <a:ext cx="10464800" cy="330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ES">
                <a:sym typeface="Helvetica Light" charset="0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8000" kern="1200">
          <a:solidFill>
            <a:srgbClr val="000000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000000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1pPr>
      <a:lvl2pPr marL="2286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2pPr>
      <a:lvl3pPr marL="4572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3pPr>
      <a:lvl4pPr marL="6858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4pPr>
      <a:lvl5pPr marL="914400" algn="just" defTabSz="584200" rtl="0" eaLnBrk="0" fontAlgn="base" hangingPunct="0">
        <a:spcBef>
          <a:spcPts val="4200"/>
        </a:spcBef>
        <a:spcAft>
          <a:spcPct val="0"/>
        </a:spcAft>
        <a:defRPr sz="2800" kern="1200">
          <a:solidFill>
            <a:srgbClr val="000000"/>
          </a:solidFill>
          <a:latin typeface="+mn-lt"/>
          <a:ea typeface="+mn-ea"/>
          <a:cs typeface="+mn-cs"/>
          <a:sym typeface="Helvetic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eg"/><Relationship Id="rId7" Type="http://schemas.openxmlformats.org/officeDocument/2006/relationships/oleObject" Target="../embeddings/oleObject1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jpe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11" Type="http://schemas.openxmlformats.org/officeDocument/2006/relationships/image" Target="../media/image13.png"/><Relationship Id="rId5" Type="http://schemas.openxmlformats.org/officeDocument/2006/relationships/image" Target="../media/image4.png"/><Relationship Id="rId10" Type="http://schemas.openxmlformats.org/officeDocument/2006/relationships/image" Target="../media/image12.png"/><Relationship Id="rId4" Type="http://schemas.openxmlformats.org/officeDocument/2006/relationships/image" Target="../media/image3.png"/><Relationship Id="rId9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id="{504D1083-6BFC-A584-D5B8-1677DCF19A91}"/>
              </a:ext>
            </a:extLst>
          </p:cNvPr>
          <p:cNvSpPr>
            <a:spLocks/>
          </p:cNvSpPr>
          <p:nvPr>
            <p:ph type="title"/>
          </p:nvPr>
        </p:nvSpPr>
        <p:spPr>
          <a:xfrm>
            <a:off x="1270000" y="3841750"/>
            <a:ext cx="10463213" cy="2068513"/>
          </a:xfrm>
        </p:spPr>
        <p:txBody>
          <a:bodyPr anchor="ctr"/>
          <a:lstStyle/>
          <a:p>
            <a:pPr defTabSz="250825" eaLnBrk="1"/>
            <a:r>
              <a:rPr lang="es-ES" altLang="es-ES" sz="4300" b="1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Herramienta de Automatización,</a:t>
            </a:r>
            <a:br>
              <a:rPr lang="es-ES" altLang="es-ES" sz="4300" b="1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s-ES" altLang="es-ES" sz="4300" b="1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Monitoreo y Análisis de</a:t>
            </a:r>
            <a:br>
              <a:rPr lang="es-ES" altLang="es-ES" sz="4300" b="1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s-ES" altLang="es-ES" sz="4300" b="1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Componentes y Artefactos basados</a:t>
            </a:r>
            <a:br>
              <a:rPr lang="es-ES" altLang="es-ES" sz="4300" b="1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</a:br>
            <a:r>
              <a:rPr lang="es-ES" altLang="es-ES" sz="4300" b="1">
                <a:latin typeface="Helvetica Neue" charset="0"/>
                <a:ea typeface="Helvetica Neue" charset="0"/>
                <a:cs typeface="Helvetica Neue" charset="0"/>
                <a:sym typeface="Helvetica Neue" charset="0"/>
              </a:rPr>
              <a:t>en el Internet de las Cosas</a:t>
            </a:r>
            <a:endParaRPr lang="es-ES" altLang="es-ES"/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8FC7A477-6D46-BDB8-A2E5-CB529CC0C52A}"/>
              </a:ext>
            </a:extLst>
          </p:cNvPr>
          <p:cNvSpPr>
            <a:spLocks/>
          </p:cNvSpPr>
          <p:nvPr>
            <p:ph type="body" idx="1"/>
          </p:nvPr>
        </p:nvSpPr>
        <p:spPr>
          <a:xfrm>
            <a:off x="1270000" y="7253064"/>
            <a:ext cx="10464800" cy="1130300"/>
          </a:xfrm>
        </p:spPr>
        <p:txBody>
          <a:bodyPr numCol="2"/>
          <a:lstStyle/>
          <a:p>
            <a:pPr algn="ctr" defTabSz="414338" eaLnBrk="1">
              <a:spcBef>
                <a:spcPct val="0"/>
              </a:spcBef>
            </a:pPr>
            <a:r>
              <a:rPr lang="es-ES" altLang="es-ES" sz="2200" u="sng" dirty="0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Presentado por</a:t>
            </a:r>
            <a:r>
              <a:rPr lang="es-ES" altLang="es-ES" sz="2200" dirty="0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:</a:t>
            </a:r>
          </a:p>
          <a:p>
            <a:pPr algn="ctr" defTabSz="414338" eaLnBrk="1">
              <a:spcBef>
                <a:spcPct val="0"/>
              </a:spcBef>
            </a:pPr>
            <a:r>
              <a:rPr lang="es-ES" altLang="es-ES" sz="2200" dirty="0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Br. Pedro Boll</a:t>
            </a:r>
          </a:p>
          <a:p>
            <a:pPr algn="ctr" defTabSz="414338" eaLnBrk="1">
              <a:spcBef>
                <a:spcPct val="0"/>
              </a:spcBef>
            </a:pPr>
            <a:r>
              <a:rPr lang="es-ES" altLang="es-ES" sz="2200" dirty="0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CI: 20.173.376 </a:t>
            </a:r>
          </a:p>
          <a:p>
            <a:pPr algn="ctr" defTabSz="414338" eaLnBrk="1">
              <a:spcBef>
                <a:spcPct val="0"/>
              </a:spcBef>
            </a:pPr>
            <a:endParaRPr lang="es-ES" altLang="es-ES" sz="2200" dirty="0"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  <a:p>
            <a:pPr algn="ctr" defTabSz="414338" eaLnBrk="1">
              <a:spcBef>
                <a:spcPct val="0"/>
              </a:spcBef>
            </a:pPr>
            <a:r>
              <a:rPr lang="es-ES" altLang="es-ES" sz="2200" u="sng" dirty="0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Tutor:</a:t>
            </a:r>
            <a:endParaRPr lang="es-ES" altLang="es-ES" sz="2200" dirty="0">
              <a:latin typeface="Helvetica" panose="020B0604020202020204" pitchFamily="34" charset="0"/>
              <a:ea typeface="Helvetica" panose="020B0604020202020204" pitchFamily="34" charset="0"/>
              <a:cs typeface="Helvetica" panose="020B0604020202020204" pitchFamily="34" charset="0"/>
              <a:sym typeface="Helvetica" panose="020B0604020202020204" pitchFamily="34" charset="0"/>
            </a:endParaRPr>
          </a:p>
          <a:p>
            <a:pPr algn="ctr" defTabSz="414338" eaLnBrk="1">
              <a:spcBef>
                <a:spcPct val="0"/>
              </a:spcBef>
            </a:pPr>
            <a:r>
              <a:rPr lang="es-ES" altLang="es-ES" sz="2200" dirty="0"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  <a:sym typeface="Helvetica" panose="020B0604020202020204" pitchFamily="34" charset="0"/>
              </a:rPr>
              <a:t>Prof. Antonio Russoniello</a:t>
            </a:r>
          </a:p>
        </p:txBody>
      </p:sp>
      <p:pic>
        <p:nvPicPr>
          <p:cNvPr id="5124" name="Picture 3">
            <a:extLst>
              <a:ext uri="{FF2B5EF4-FFF2-40B4-BE49-F238E27FC236}">
                <a16:creationId xmlns:a16="http://schemas.microsoft.com/office/drawing/2014/main" id="{E22418E4-E7E0-9697-C3BD-68863FAD8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149225"/>
            <a:ext cx="2032000" cy="2068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125" name="Picture 4">
            <a:extLst>
              <a:ext uri="{FF2B5EF4-FFF2-40B4-BE49-F238E27FC236}">
                <a16:creationId xmlns:a16="http://schemas.microsoft.com/office/drawing/2014/main" id="{4CF91FE7-6C4D-95CE-8380-4E32F7B794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8813" y="149225"/>
            <a:ext cx="1898650" cy="2068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5126" name="Picture 5">
            <a:extLst>
              <a:ext uri="{FF2B5EF4-FFF2-40B4-BE49-F238E27FC236}">
                <a16:creationId xmlns:a16="http://schemas.microsoft.com/office/drawing/2014/main" id="{FE72FC90-BF46-2BB6-3224-FBB54F7674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3175" y="149225"/>
            <a:ext cx="2070100" cy="2068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>
            <a:extLst>
              <a:ext uri="{FF2B5EF4-FFF2-40B4-BE49-F238E27FC236}">
                <a16:creationId xmlns:a16="http://schemas.microsoft.com/office/drawing/2014/main" id="{3AA2C755-91FC-D8AB-F6D8-A2AE371159C1}"/>
              </a:ext>
            </a:extLst>
          </p:cNvPr>
          <p:cNvSpPr>
            <a:spLocks/>
          </p:cNvSpPr>
          <p:nvPr/>
        </p:nvSpPr>
        <p:spPr bwMode="auto">
          <a:xfrm>
            <a:off x="6373813" y="9251950"/>
            <a:ext cx="242887" cy="381000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D7FD56-378F-4E30-B59B-0CB3F21245E7}" type="slidenum">
              <a:rPr kumimoji="0" lang="es-ES" altLang="es-E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pic>
        <p:nvPicPr>
          <p:cNvPr id="7172" name="Picture 3">
            <a:extLst>
              <a:ext uri="{FF2B5EF4-FFF2-40B4-BE49-F238E27FC236}">
                <a16:creationId xmlns:a16="http://schemas.microsoft.com/office/drawing/2014/main" id="{94DE381D-0C9C-37FA-4413-F39F8DD9B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3" name="Picture 4">
            <a:extLst>
              <a:ext uri="{FF2B5EF4-FFF2-40B4-BE49-F238E27FC236}">
                <a16:creationId xmlns:a16="http://schemas.microsoft.com/office/drawing/2014/main" id="{152C6614-1AF2-B9B0-44AD-54BE8D037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4" name="Picture 5">
            <a:extLst>
              <a:ext uri="{FF2B5EF4-FFF2-40B4-BE49-F238E27FC236}">
                <a16:creationId xmlns:a16="http://schemas.microsoft.com/office/drawing/2014/main" id="{35347457-0E65-1156-13AC-1BD29651D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566829B3-5A38-C651-D793-2204E06680FF}"/>
              </a:ext>
            </a:extLst>
          </p:cNvPr>
          <p:cNvSpPr>
            <a:spLocks/>
          </p:cNvSpPr>
          <p:nvPr/>
        </p:nvSpPr>
        <p:spPr bwMode="auto">
          <a:xfrm>
            <a:off x="1065212" y="443071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7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Marco Teórico</a:t>
            </a:r>
            <a:endParaRPr kumimoji="0" lang="es-ES" altLang="es-ES" sz="7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885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1">
            <a:extLst>
              <a:ext uri="{FF2B5EF4-FFF2-40B4-BE49-F238E27FC236}">
                <a16:creationId xmlns:a16="http://schemas.microsoft.com/office/drawing/2014/main" id="{38FDF037-1D45-11BA-E05A-2D9F68D69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195" name="Picture 2">
            <a:extLst>
              <a:ext uri="{FF2B5EF4-FFF2-40B4-BE49-F238E27FC236}">
                <a16:creationId xmlns:a16="http://schemas.microsoft.com/office/drawing/2014/main" id="{FD560584-026E-C09C-054B-9CB0A9F500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196" name="Picture 3">
            <a:extLst>
              <a:ext uri="{FF2B5EF4-FFF2-40B4-BE49-F238E27FC236}">
                <a16:creationId xmlns:a16="http://schemas.microsoft.com/office/drawing/2014/main" id="{92D33F21-93EB-D0DB-E7E8-E4935C5FBD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197" name="AutoShape 4">
            <a:extLst>
              <a:ext uri="{FF2B5EF4-FFF2-40B4-BE49-F238E27FC236}">
                <a16:creationId xmlns:a16="http://schemas.microsoft.com/office/drawing/2014/main" id="{322C4657-5B40-D8C4-7F96-83815B0C6F86}"/>
              </a:ext>
            </a:extLst>
          </p:cNvPr>
          <p:cNvSpPr>
            <a:spLocks/>
          </p:cNvSpPr>
          <p:nvPr/>
        </p:nvSpPr>
        <p:spPr bwMode="auto">
          <a:xfrm>
            <a:off x="1461840" y="2346324"/>
            <a:ext cx="10874375" cy="3802063"/>
          </a:xfrm>
          <a:custGeom>
            <a:avLst/>
            <a:gdLst>
              <a:gd name="T0" fmla="*/ 5437188 w 21600"/>
              <a:gd name="T1" fmla="*/ 1901032 h 21600"/>
              <a:gd name="T2" fmla="*/ 5437188 w 21600"/>
              <a:gd name="T3" fmla="*/ 1901032 h 21600"/>
              <a:gd name="T4" fmla="*/ 5437188 w 21600"/>
              <a:gd name="T5" fmla="*/ 1901032 h 21600"/>
              <a:gd name="T6" fmla="*/ 5437188 w 21600"/>
              <a:gd name="T7" fmla="*/ 190103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>
              <a:spcBef>
                <a:spcPts val="3900"/>
              </a:spcBef>
            </a:pPr>
            <a:r>
              <a:rPr lang="es-ES" altLang="es-ES" sz="2600" dirty="0"/>
              <a:t>El termino internet de las cosas engloba tanto a los dispositivos embebidos que utilizan servicios de comunicación ofrecidos por los protocolos de internet [1] como al marco de desarrollo en el que todas las cosas tienen una representación y una presencia en internet [2]. </a:t>
            </a:r>
          </a:p>
          <a:p>
            <a:pPr algn="just" eaLnBrk="1">
              <a:spcBef>
                <a:spcPts val="3900"/>
              </a:spcBef>
            </a:pPr>
            <a:r>
              <a:rPr lang="es-ES" altLang="es-ES" sz="2600" dirty="0"/>
              <a:t>Aquellos dispositivos y objetos cotidianos con capacidad de comunicarse entre si y con otras plataformas, con un poder de computo en crecimiento continuo y dotados de sensores y actuadores forman ya parte una revolución en cuanto al uso de la tecnología. </a:t>
            </a:r>
            <a:endParaRPr lang="es-ES" altLang="es-ES" dirty="0"/>
          </a:p>
        </p:txBody>
      </p:sp>
      <p:sp>
        <p:nvSpPr>
          <p:cNvPr id="8198" name="AutoShape 5">
            <a:extLst>
              <a:ext uri="{FF2B5EF4-FFF2-40B4-BE49-F238E27FC236}">
                <a16:creationId xmlns:a16="http://schemas.microsoft.com/office/drawing/2014/main" id="{AE41609C-3C8A-036D-1D19-D5BFA26939C8}"/>
              </a:ext>
            </a:extLst>
          </p:cNvPr>
          <p:cNvSpPr>
            <a:spLocks/>
          </p:cNvSpPr>
          <p:nvPr/>
        </p:nvSpPr>
        <p:spPr bwMode="auto">
          <a:xfrm>
            <a:off x="1461840" y="25638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/>
            <a:r>
              <a:rPr lang="es-ES" altLang="es-ES" sz="5200" b="1" dirty="0"/>
              <a:t>Internet de las Cosas</a:t>
            </a:r>
            <a:endParaRPr lang="es-ES" altLang="es-ES" dirty="0"/>
          </a:p>
        </p:txBody>
      </p:sp>
      <p:sp>
        <p:nvSpPr>
          <p:cNvPr id="8199" name="AutoShape 6">
            <a:extLst>
              <a:ext uri="{FF2B5EF4-FFF2-40B4-BE49-F238E27FC236}">
                <a16:creationId xmlns:a16="http://schemas.microsoft.com/office/drawing/2014/main" id="{09A96D36-10CD-757F-FA9C-EAFCA7059A74}"/>
              </a:ext>
            </a:extLst>
          </p:cNvPr>
          <p:cNvSpPr>
            <a:spLocks/>
          </p:cNvSpPr>
          <p:nvPr/>
        </p:nvSpPr>
        <p:spPr bwMode="auto">
          <a:xfrm>
            <a:off x="1245816" y="1148557"/>
            <a:ext cx="7008812" cy="647700"/>
          </a:xfrm>
          <a:custGeom>
            <a:avLst/>
            <a:gdLst>
              <a:gd name="T0" fmla="*/ 3504406 w 21600"/>
              <a:gd name="T1" fmla="*/ 323850 h 21600"/>
              <a:gd name="T2" fmla="*/ 3504406 w 21600"/>
              <a:gd name="T3" fmla="*/ 323850 h 21600"/>
              <a:gd name="T4" fmla="*/ 3504406 w 21600"/>
              <a:gd name="T5" fmla="*/ 323850 h 21600"/>
              <a:gd name="T6" fmla="*/ 3504406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s-ES" altLang="es-ES" dirty="0"/>
              <a:t>¿Qué es el Internet de las Cosas?</a:t>
            </a:r>
          </a:p>
        </p:txBody>
      </p:sp>
      <p:pic>
        <p:nvPicPr>
          <p:cNvPr id="8200" name="Picture 7">
            <a:extLst>
              <a:ext uri="{FF2B5EF4-FFF2-40B4-BE49-F238E27FC236}">
                <a16:creationId xmlns:a16="http://schemas.microsoft.com/office/drawing/2014/main" id="{21AB103C-ED52-C1C3-E225-740D2D6488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8338" y="6273800"/>
            <a:ext cx="3902075" cy="211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201" name="Picture 8">
            <a:extLst>
              <a:ext uri="{FF2B5EF4-FFF2-40B4-BE49-F238E27FC236}">
                <a16:creationId xmlns:a16="http://schemas.microsoft.com/office/drawing/2014/main" id="{C365CF80-2F2B-D38C-BBB3-E2A9E47E63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0263" y="6273800"/>
            <a:ext cx="4030662" cy="2117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">
            <a:extLst>
              <a:ext uri="{FF2B5EF4-FFF2-40B4-BE49-F238E27FC236}">
                <a16:creationId xmlns:a16="http://schemas.microsoft.com/office/drawing/2014/main" id="{5FB709EC-5EED-5267-665E-CE7AB4EACE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43" name="Picture 2">
            <a:extLst>
              <a:ext uri="{FF2B5EF4-FFF2-40B4-BE49-F238E27FC236}">
                <a16:creationId xmlns:a16="http://schemas.microsoft.com/office/drawing/2014/main" id="{1796905A-7A77-52C6-464D-D9E9CE20E2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44" name="Picture 3">
            <a:extLst>
              <a:ext uri="{FF2B5EF4-FFF2-40B4-BE49-F238E27FC236}">
                <a16:creationId xmlns:a16="http://schemas.microsoft.com/office/drawing/2014/main" id="{C83CAD5C-DBC0-DD98-EEB8-AAFCA85CD0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0245" name="AutoShape 4">
            <a:extLst>
              <a:ext uri="{FF2B5EF4-FFF2-40B4-BE49-F238E27FC236}">
                <a16:creationId xmlns:a16="http://schemas.microsoft.com/office/drawing/2014/main" id="{90113544-D2A9-6DC9-3772-B3E895B9BA30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fld id="{912A30DE-3636-4CF2-94CF-5D201C0E8FAC}" type="slidenum">
              <a:rPr lang="es-ES" altLang="es-ES" sz="1800"/>
              <a:pPr eaLnBrk="1"/>
              <a:t>12</a:t>
            </a:fld>
            <a:endParaRPr lang="es-ES" altLang="es-ES"/>
          </a:p>
        </p:txBody>
      </p:sp>
      <p:sp>
        <p:nvSpPr>
          <p:cNvPr id="10246" name="AutoShape 5">
            <a:extLst>
              <a:ext uri="{FF2B5EF4-FFF2-40B4-BE49-F238E27FC236}">
                <a16:creationId xmlns:a16="http://schemas.microsoft.com/office/drawing/2014/main" id="{421A01A3-1EE7-08DD-23E7-9127A777508B}"/>
              </a:ext>
            </a:extLst>
          </p:cNvPr>
          <p:cNvSpPr>
            <a:spLocks/>
          </p:cNvSpPr>
          <p:nvPr/>
        </p:nvSpPr>
        <p:spPr bwMode="auto">
          <a:xfrm>
            <a:off x="1323975" y="341313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/>
            <a:r>
              <a:rPr lang="es-ES" altLang="es-ES" sz="5200" b="1" dirty="0"/>
              <a:t>Internet de las Cosas</a:t>
            </a:r>
            <a:endParaRPr lang="es-ES" altLang="es-ES" dirty="0"/>
          </a:p>
        </p:txBody>
      </p:sp>
      <p:sp>
        <p:nvSpPr>
          <p:cNvPr id="10247" name="AutoShape 6">
            <a:extLst>
              <a:ext uri="{FF2B5EF4-FFF2-40B4-BE49-F238E27FC236}">
                <a16:creationId xmlns:a16="http://schemas.microsoft.com/office/drawing/2014/main" id="{621D414E-D40B-5E84-0A11-7CF8483BAB77}"/>
              </a:ext>
            </a:extLst>
          </p:cNvPr>
          <p:cNvSpPr>
            <a:spLocks/>
          </p:cNvSpPr>
          <p:nvPr/>
        </p:nvSpPr>
        <p:spPr bwMode="auto">
          <a:xfrm>
            <a:off x="1101800" y="1201847"/>
            <a:ext cx="7862887" cy="647700"/>
          </a:xfrm>
          <a:custGeom>
            <a:avLst/>
            <a:gdLst>
              <a:gd name="T0" fmla="*/ 3931444 w 21600"/>
              <a:gd name="T1" fmla="*/ 323850 h 21600"/>
              <a:gd name="T2" fmla="*/ 3931444 w 21600"/>
              <a:gd name="T3" fmla="*/ 323850 h 21600"/>
              <a:gd name="T4" fmla="*/ 3931444 w 21600"/>
              <a:gd name="T5" fmla="*/ 323850 h 21600"/>
              <a:gd name="T6" fmla="*/ 3931444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s-ES" altLang="es-ES" dirty="0"/>
              <a:t>Características de los dispositivos IoT</a:t>
            </a:r>
          </a:p>
        </p:txBody>
      </p:sp>
      <p:graphicFrame>
        <p:nvGraphicFramePr>
          <p:cNvPr id="10248" name="Object 7">
            <a:extLst>
              <a:ext uri="{FF2B5EF4-FFF2-40B4-BE49-F238E27FC236}">
                <a16:creationId xmlns:a16="http://schemas.microsoft.com/office/drawing/2014/main" id="{91333F83-D611-8EA6-0D02-68C4505589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0614738"/>
              </p:ext>
            </p:extLst>
          </p:nvPr>
        </p:nvGraphicFramePr>
        <p:xfrm>
          <a:off x="3157547" y="2140496"/>
          <a:ext cx="6689706" cy="6688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7" imgW="0" imgH="0" progId="MSGraph.Chart.8">
                  <p:embed/>
                </p:oleObj>
              </mc:Choice>
              <mc:Fallback>
                <p:oleObj name="Chart" r:id="rId7" imgW="0" imgH="0" progId="MSGraph.Chart.8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57547" y="2140496"/>
                        <a:ext cx="6689706" cy="668821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fld id="{B28A5818-34D0-475A-B4B5-2C978751BBE3}" type="slidenum">
              <a:rPr lang="es-ES" altLang="es-ES" sz="1800"/>
              <a:pPr eaLnBrk="1"/>
              <a:t>13</a:t>
            </a:fld>
            <a:endParaRPr lang="es-ES" altLang="es-ES"/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>
              <a:spcBef>
                <a:spcPts val="4000"/>
              </a:spcBef>
            </a:pPr>
            <a:r>
              <a:rPr lang="es-ES" altLang="es-ES" sz="2600" dirty="0"/>
              <a:t>Las</a:t>
            </a:r>
            <a:endParaRPr lang="es-ES" altLang="es-ES" dirty="0"/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lang="es-ES" altLang="es-ES" sz="3800" b="1" dirty="0"/>
              <a:t>Herramientas de Visualización, Monitoreo y Control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84350" y="1099898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/>
            <a:r>
              <a:rPr lang="es-ES" altLang="es-ES" dirty="0"/>
              <a:t>Herramientas de Visualización </a:t>
            </a:r>
          </a:p>
        </p:txBody>
      </p:sp>
    </p:spTree>
    <p:extLst>
      <p:ext uri="{BB962C8B-B14F-4D97-AF65-F5344CB8AC3E}">
        <p14:creationId xmlns:p14="http://schemas.microsoft.com/office/powerpoint/2010/main" val="565724828"/>
      </p:ext>
    </p:extLst>
  </p:cSld>
  <p:clrMapOvr>
    <a:masterClrMapping/>
  </p:clrMapOvr>
  <p:transition spd="med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Herramientas de Visualización, Monitoreo y Control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84350" y="1099898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Herramientas de Monitoreo </a:t>
            </a:r>
          </a:p>
        </p:txBody>
      </p:sp>
    </p:spTree>
    <p:extLst>
      <p:ext uri="{BB962C8B-B14F-4D97-AF65-F5344CB8AC3E}">
        <p14:creationId xmlns:p14="http://schemas.microsoft.com/office/powerpoint/2010/main" val="987468717"/>
      </p:ext>
    </p:extLst>
  </p:cSld>
  <p:clrMapOvr>
    <a:masterClrMapping/>
  </p:clrMapOvr>
  <p:transition spd="med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Herramientas de Visualización, Monitoreo y Control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84350" y="1099898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Herramientas de Control </a:t>
            </a:r>
          </a:p>
        </p:txBody>
      </p:sp>
    </p:spTree>
    <p:extLst>
      <p:ext uri="{BB962C8B-B14F-4D97-AF65-F5344CB8AC3E}">
        <p14:creationId xmlns:p14="http://schemas.microsoft.com/office/powerpoint/2010/main" val="2217191085"/>
      </p:ext>
    </p:extLst>
  </p:cSld>
  <p:clrMapOvr>
    <a:masterClrMapping/>
  </p:clrMapOvr>
  <p:transition spd="med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fld id="{B28A5818-34D0-475A-B4B5-2C978751BBE3}" type="slidenum">
              <a:rPr lang="es-ES" altLang="es-ES" sz="1800"/>
              <a:pPr eaLnBrk="1"/>
              <a:t>16</a:t>
            </a:fld>
            <a:endParaRPr lang="es-ES" altLang="es-ES"/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>
              <a:spcBef>
                <a:spcPts val="4000"/>
              </a:spcBef>
            </a:pPr>
            <a:r>
              <a:rPr lang="es-ES" altLang="es-ES" sz="2600" dirty="0"/>
              <a:t>Las placas programables son microcontroladores y microcomputadores  que son usados para realizar prototipos de estos dispositivos a un bajo costo, haciendo uso de como las placas Arduino y los como los Raspberry Pi, creados bajo la idea de ser hardware abierto y con los cuales se puede probar la electrónica básica, sensores y actuadores necesarios para automatizar procesos. </a:t>
            </a:r>
            <a:endParaRPr lang="es-ES" altLang="es-ES" dirty="0"/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/>
            <a:r>
              <a:rPr lang="es-ES" altLang="es-ES" sz="5200" b="1" dirty="0"/>
              <a:t>Placas Programables</a:t>
            </a:r>
            <a:endParaRPr lang="es-ES" altLang="es-ES" dirty="0"/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45816" y="1197454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/>
            <a:r>
              <a:rPr lang="es-ES" altLang="es-ES" dirty="0"/>
              <a:t>¿Qué son las placas programables?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354CBFF0-69F0-87D2-8B57-09A0763876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7454" y="7212491"/>
            <a:ext cx="1898650" cy="144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5" name="Picture 9">
            <a:extLst>
              <a:ext uri="{FF2B5EF4-FFF2-40B4-BE49-F238E27FC236}">
                <a16:creationId xmlns:a16="http://schemas.microsoft.com/office/drawing/2014/main" id="{843397C4-0123-8666-FC9D-35398E6C0F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404" y="7096603"/>
            <a:ext cx="1616075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" name="Picture 10">
            <a:extLst>
              <a:ext uri="{FF2B5EF4-FFF2-40B4-BE49-F238E27FC236}">
                <a16:creationId xmlns:a16="http://schemas.microsoft.com/office/drawing/2014/main" id="{ACBCBD3B-2E4D-91CA-EC6C-874E33462ED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2366" y="5859941"/>
            <a:ext cx="2427288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7" name="Picture 11">
            <a:extLst>
              <a:ext uri="{FF2B5EF4-FFF2-40B4-BE49-F238E27FC236}">
                <a16:creationId xmlns:a16="http://schemas.microsoft.com/office/drawing/2014/main" id="{D46DC426-34A9-B049-B510-CB1CA63CD67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4104" y="5383691"/>
            <a:ext cx="2430462" cy="198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8" name="Picture 12">
            <a:extLst>
              <a:ext uri="{FF2B5EF4-FFF2-40B4-BE49-F238E27FC236}">
                <a16:creationId xmlns:a16="http://schemas.microsoft.com/office/drawing/2014/main" id="{DDF193ED-03F4-C4D9-B023-1265F3F1695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041" y="5377341"/>
            <a:ext cx="2679700" cy="1982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9" name="Picture 13">
            <a:extLst>
              <a:ext uri="{FF2B5EF4-FFF2-40B4-BE49-F238E27FC236}">
                <a16:creationId xmlns:a16="http://schemas.microsoft.com/office/drawing/2014/main" id="{5A6939EF-7FFF-FE0F-1155-9ED2CA2209C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066" y="5529741"/>
            <a:ext cx="2681288" cy="167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>
            <a:extLst>
              <a:ext uri="{FF2B5EF4-FFF2-40B4-BE49-F238E27FC236}">
                <a16:creationId xmlns:a16="http://schemas.microsoft.com/office/drawing/2014/main" id="{3AA2C755-91FC-D8AB-F6D8-A2AE371159C1}"/>
              </a:ext>
            </a:extLst>
          </p:cNvPr>
          <p:cNvSpPr>
            <a:spLocks/>
          </p:cNvSpPr>
          <p:nvPr/>
        </p:nvSpPr>
        <p:spPr bwMode="auto">
          <a:xfrm>
            <a:off x="6330094" y="9333359"/>
            <a:ext cx="344611" cy="291654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D7FD56-378F-4E30-B59B-0CB3F21245E7}" type="slidenum">
              <a:rPr kumimoji="0" lang="es-ES" altLang="es-E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pic>
        <p:nvPicPr>
          <p:cNvPr id="7172" name="Picture 3">
            <a:extLst>
              <a:ext uri="{FF2B5EF4-FFF2-40B4-BE49-F238E27FC236}">
                <a16:creationId xmlns:a16="http://schemas.microsoft.com/office/drawing/2014/main" id="{94DE381D-0C9C-37FA-4413-F39F8DD9B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3" name="Picture 4">
            <a:extLst>
              <a:ext uri="{FF2B5EF4-FFF2-40B4-BE49-F238E27FC236}">
                <a16:creationId xmlns:a16="http://schemas.microsoft.com/office/drawing/2014/main" id="{152C6614-1AF2-B9B0-44AD-54BE8D037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4" name="Picture 5">
            <a:extLst>
              <a:ext uri="{FF2B5EF4-FFF2-40B4-BE49-F238E27FC236}">
                <a16:creationId xmlns:a16="http://schemas.microsoft.com/office/drawing/2014/main" id="{35347457-0E65-1156-13AC-1BD29651D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566829B3-5A38-C651-D793-2204E06680FF}"/>
              </a:ext>
            </a:extLst>
          </p:cNvPr>
          <p:cNvSpPr>
            <a:spLocks/>
          </p:cNvSpPr>
          <p:nvPr/>
        </p:nvSpPr>
        <p:spPr bwMode="auto">
          <a:xfrm>
            <a:off x="1065212" y="443071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7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Marco Metodológico y Herramientas de Desarrollo</a:t>
            </a:r>
            <a:endParaRPr kumimoji="0" lang="es-ES" altLang="es-ES" sz="7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4189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607866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Diseño e </a:t>
            </a:r>
            <a:r>
              <a:rPr lang="es-ES" altLang="es-ES" sz="5200" b="1" dirty="0"/>
              <a:t>Implementación</a:t>
            </a:r>
            <a:endParaRPr kumimoji="0" lang="es-ES" altLang="es-ES" sz="5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310625" y="1231106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Etapa de Diseño </a:t>
            </a:r>
          </a:p>
        </p:txBody>
      </p:sp>
    </p:spTree>
    <p:extLst>
      <p:ext uri="{BB962C8B-B14F-4D97-AF65-F5344CB8AC3E}">
        <p14:creationId xmlns:p14="http://schemas.microsoft.com/office/powerpoint/2010/main" val="2303560630"/>
      </p:ext>
    </p:extLst>
  </p:cSld>
  <p:clrMapOvr>
    <a:masterClrMapping/>
  </p:clrMapOvr>
  <p:transition spd="med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Diseño e </a:t>
            </a:r>
            <a:r>
              <a:rPr lang="es-ES" altLang="es-ES" sz="5200" b="1" dirty="0"/>
              <a:t>Implementación</a:t>
            </a:r>
            <a:endParaRPr kumimoji="0" lang="es-ES" altLang="es-ES" sz="5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97966" y="1281044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Etapa de Implementación </a:t>
            </a:r>
          </a:p>
        </p:txBody>
      </p:sp>
    </p:spTree>
    <p:extLst>
      <p:ext uri="{BB962C8B-B14F-4D97-AF65-F5344CB8AC3E}">
        <p14:creationId xmlns:p14="http://schemas.microsoft.com/office/powerpoint/2010/main" val="4186143289"/>
      </p:ext>
    </p:extLst>
  </p:cSld>
  <p:clrMapOvr>
    <a:masterClrMapping/>
  </p:clrMapOvr>
  <p:transition spd="med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>
            <a:extLst>
              <a:ext uri="{FF2B5EF4-FFF2-40B4-BE49-F238E27FC236}">
                <a16:creationId xmlns:a16="http://schemas.microsoft.com/office/drawing/2014/main" id="{53A76D07-442E-231E-1DE8-B76F8649D266}"/>
              </a:ext>
            </a:extLst>
          </p:cNvPr>
          <p:cNvSpPr>
            <a:spLocks/>
          </p:cNvSpPr>
          <p:nvPr>
            <p:ph type="body" idx="1"/>
          </p:nvPr>
        </p:nvSpPr>
        <p:spPr>
          <a:xfrm>
            <a:off x="1464668" y="1732757"/>
            <a:ext cx="11099800" cy="6284913"/>
          </a:xfrm>
        </p:spPr>
        <p:txBody>
          <a:bodyPr/>
          <a:lstStyle/>
          <a:p>
            <a:pPr marL="342900" indent="-342900" defTabSz="466725" eaLnBrk="1">
              <a:spcBef>
                <a:spcPts val="1200"/>
              </a:spcBef>
              <a:buSzPct val="75000"/>
              <a:buFont typeface="Courier New" panose="02070309020205020404" pitchFamily="49" charset="0"/>
              <a:buChar char="o"/>
            </a:pPr>
            <a:r>
              <a:rPr lang="es-ES" altLang="es-ES" sz="2400" b="1" dirty="0"/>
              <a:t>Introducción.</a:t>
            </a:r>
          </a:p>
          <a:p>
            <a:pPr marL="342900" indent="-342900" defTabSz="466725" eaLnBrk="1">
              <a:spcBef>
                <a:spcPts val="1200"/>
              </a:spcBef>
              <a:buSzPct val="75000"/>
              <a:buFont typeface="Courier New" panose="02070309020205020404" pitchFamily="49" charset="0"/>
              <a:buChar char="o"/>
            </a:pPr>
            <a:r>
              <a:rPr lang="es-ES" altLang="es-ES" sz="2400" b="1" dirty="0"/>
              <a:t>Planteamiento del Problema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Análisis del Problema.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Objetivos del Trabajo Especial de Grado.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Alcance.</a:t>
            </a:r>
          </a:p>
          <a:p>
            <a:pPr marL="342900" indent="-342900" defTabSz="466725" eaLnBrk="1">
              <a:spcBef>
                <a:spcPts val="1200"/>
              </a:spcBef>
              <a:buSzPct val="75000"/>
              <a:buFont typeface="Courier New" panose="02070309020205020404" pitchFamily="49" charset="0"/>
              <a:buChar char="o"/>
            </a:pPr>
            <a:r>
              <a:rPr lang="es-ES" altLang="es-ES" sz="2400" b="1" dirty="0"/>
              <a:t>Marco Teórico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Internet de las Cosas.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Herramientas de Visualización, Monitoreo y Control.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Placas Programables.</a:t>
            </a:r>
          </a:p>
          <a:p>
            <a:pPr marL="342900" indent="-342900" defTabSz="466725" eaLnBrk="1">
              <a:spcBef>
                <a:spcPts val="1200"/>
              </a:spcBef>
              <a:buSzPct val="75000"/>
              <a:buFont typeface="Courier New" panose="02070309020205020404" pitchFamily="49" charset="0"/>
              <a:buChar char="o"/>
            </a:pPr>
            <a:r>
              <a:rPr lang="es-ES" altLang="es-ES" sz="2400" b="1" dirty="0"/>
              <a:t>Marco Metodológico y Herramientas de Desarrollo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Diseño e Implementación.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Herramientas de Desarrollo.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Entorno de Pruebas</a:t>
            </a:r>
          </a:p>
        </p:txBody>
      </p:sp>
      <p:pic>
        <p:nvPicPr>
          <p:cNvPr id="6147" name="Picture 2">
            <a:extLst>
              <a:ext uri="{FF2B5EF4-FFF2-40B4-BE49-F238E27FC236}">
                <a16:creationId xmlns:a16="http://schemas.microsoft.com/office/drawing/2014/main" id="{1483C12A-B373-12A7-E208-3DC8F87C8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148" name="Picture 3">
            <a:extLst>
              <a:ext uri="{FF2B5EF4-FFF2-40B4-BE49-F238E27FC236}">
                <a16:creationId xmlns:a16="http://schemas.microsoft.com/office/drawing/2014/main" id="{F0539C56-83E5-E17A-557E-25DE9E4CD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149" name="Picture 4">
            <a:extLst>
              <a:ext uri="{FF2B5EF4-FFF2-40B4-BE49-F238E27FC236}">
                <a16:creationId xmlns:a16="http://schemas.microsoft.com/office/drawing/2014/main" id="{7C1CC3DF-B381-DFC1-C37D-AA8B26DBFF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150" name="AutoShape 5">
            <a:extLst>
              <a:ext uri="{FF2B5EF4-FFF2-40B4-BE49-F238E27FC236}">
                <a16:creationId xmlns:a16="http://schemas.microsoft.com/office/drawing/2014/main" id="{128290F5-0244-50EE-CF45-30BF9929C246}"/>
              </a:ext>
            </a:extLst>
          </p:cNvPr>
          <p:cNvSpPr>
            <a:spLocks/>
          </p:cNvSpPr>
          <p:nvPr/>
        </p:nvSpPr>
        <p:spPr bwMode="auto">
          <a:xfrm>
            <a:off x="6373813" y="9251950"/>
            <a:ext cx="242887" cy="381000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fld id="{FF856EA4-EFF0-4DB2-A7FC-F0C6E269AC72}" type="slidenum">
              <a:rPr lang="es-ES" altLang="es-ES" sz="1800"/>
              <a:pPr eaLnBrk="1"/>
              <a:t>2</a:t>
            </a:fld>
            <a:endParaRPr lang="es-ES" altLang="es-ES"/>
          </a:p>
        </p:txBody>
      </p:sp>
      <p:sp>
        <p:nvSpPr>
          <p:cNvPr id="6151" name="AutoShape 6">
            <a:extLst>
              <a:ext uri="{FF2B5EF4-FFF2-40B4-BE49-F238E27FC236}">
                <a16:creationId xmlns:a16="http://schemas.microsoft.com/office/drawing/2014/main" id="{20487326-07D6-A124-3054-2D1222147B8F}"/>
              </a:ext>
            </a:extLst>
          </p:cNvPr>
          <p:cNvSpPr>
            <a:spLocks/>
          </p:cNvSpPr>
          <p:nvPr/>
        </p:nvSpPr>
        <p:spPr bwMode="auto">
          <a:xfrm>
            <a:off x="1464668" y="387350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/>
            <a:r>
              <a:rPr lang="es-ES" altLang="es-ES" sz="5200" b="1" dirty="0"/>
              <a:t>Agenda</a:t>
            </a:r>
            <a:endParaRPr lang="es-ES" altLang="es-ES" dirty="0"/>
          </a:p>
        </p:txBody>
      </p:sp>
    </p:spTree>
  </p:cSld>
  <p:clrMapOvr>
    <a:masterClrMapping/>
  </p:clrMapOvr>
  <p:transition spd="slow">
    <p:dissolv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Herramientas de Desarrollo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97966" y="1281044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Herramientas de Hardware</a:t>
            </a:r>
          </a:p>
        </p:txBody>
      </p:sp>
    </p:spTree>
    <p:extLst>
      <p:ext uri="{BB962C8B-B14F-4D97-AF65-F5344CB8AC3E}">
        <p14:creationId xmlns:p14="http://schemas.microsoft.com/office/powerpoint/2010/main" val="2300427542"/>
      </p:ext>
    </p:extLst>
  </p:cSld>
  <p:clrMapOvr>
    <a:masterClrMapping/>
  </p:clrMapOvr>
  <p:transition spd="med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Herramientas de Desarrollo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97966" y="1281044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Herramientas de Software</a:t>
            </a:r>
          </a:p>
        </p:txBody>
      </p:sp>
    </p:spTree>
    <p:extLst>
      <p:ext uri="{BB962C8B-B14F-4D97-AF65-F5344CB8AC3E}">
        <p14:creationId xmlns:p14="http://schemas.microsoft.com/office/powerpoint/2010/main" val="2746900320"/>
      </p:ext>
    </p:extLst>
  </p:cSld>
  <p:clrMapOvr>
    <a:masterClrMapping/>
  </p:clrMapOvr>
  <p:transition spd="med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Entornos de Prueba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97966" y="1281044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Entorno de prueba para prototipos de dispositivos</a:t>
            </a:r>
          </a:p>
        </p:txBody>
      </p:sp>
    </p:spTree>
    <p:extLst>
      <p:ext uri="{BB962C8B-B14F-4D97-AF65-F5344CB8AC3E}">
        <p14:creationId xmlns:p14="http://schemas.microsoft.com/office/powerpoint/2010/main" val="2944205674"/>
      </p:ext>
    </p:extLst>
  </p:cSld>
  <p:clrMapOvr>
    <a:masterClrMapping/>
  </p:clrMapOvr>
  <p:transition spd="med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Entornos de Prueba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97966" y="1281044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Entorno de prueba para </a:t>
            </a:r>
            <a:r>
              <a:rPr lang="es-ES" altLang="es-ES" dirty="0"/>
              <a:t>software HAMACA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8310842"/>
      </p:ext>
    </p:extLst>
  </p:cSld>
  <p:clrMapOvr>
    <a:masterClrMapping/>
  </p:clrMapOvr>
  <p:transition spd="med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>
            <a:extLst>
              <a:ext uri="{FF2B5EF4-FFF2-40B4-BE49-F238E27FC236}">
                <a16:creationId xmlns:a16="http://schemas.microsoft.com/office/drawing/2014/main" id="{3AA2C755-91FC-D8AB-F6D8-A2AE371159C1}"/>
              </a:ext>
            </a:extLst>
          </p:cNvPr>
          <p:cNvSpPr>
            <a:spLocks/>
          </p:cNvSpPr>
          <p:nvPr/>
        </p:nvSpPr>
        <p:spPr bwMode="auto">
          <a:xfrm>
            <a:off x="6294090" y="9261351"/>
            <a:ext cx="416619" cy="363662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D7FD56-378F-4E30-B59B-0CB3F21245E7}" type="slidenum">
              <a:rPr kumimoji="0" lang="es-ES" altLang="es-E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pic>
        <p:nvPicPr>
          <p:cNvPr id="7172" name="Picture 3">
            <a:extLst>
              <a:ext uri="{FF2B5EF4-FFF2-40B4-BE49-F238E27FC236}">
                <a16:creationId xmlns:a16="http://schemas.microsoft.com/office/drawing/2014/main" id="{94DE381D-0C9C-37FA-4413-F39F8DD9B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3" name="Picture 4">
            <a:extLst>
              <a:ext uri="{FF2B5EF4-FFF2-40B4-BE49-F238E27FC236}">
                <a16:creationId xmlns:a16="http://schemas.microsoft.com/office/drawing/2014/main" id="{152C6614-1AF2-B9B0-44AD-54BE8D037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4" name="Picture 5">
            <a:extLst>
              <a:ext uri="{FF2B5EF4-FFF2-40B4-BE49-F238E27FC236}">
                <a16:creationId xmlns:a16="http://schemas.microsoft.com/office/drawing/2014/main" id="{35347457-0E65-1156-13AC-1BD29651D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566829B3-5A38-C651-D793-2204E06680FF}"/>
              </a:ext>
            </a:extLst>
          </p:cNvPr>
          <p:cNvSpPr>
            <a:spLocks/>
          </p:cNvSpPr>
          <p:nvPr/>
        </p:nvSpPr>
        <p:spPr bwMode="auto">
          <a:xfrm>
            <a:off x="1065212" y="443071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7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Marco Aplicativo</a:t>
            </a:r>
            <a:endParaRPr kumimoji="0" lang="es-ES" altLang="es-ES" sz="7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616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Prototipos de Dispositivos IoT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97966" y="1281044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s-ES" altLang="es-ES" dirty="0"/>
              <a:t>¿Qué prototipos fueron creados?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882094"/>
      </p:ext>
    </p:extLst>
  </p:cSld>
  <p:clrMapOvr>
    <a:masterClrMapping/>
  </p:clrMapOvr>
  <p:transition spd="med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3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Herramienta de Automatización, Monitoreo y Análisis de Componentes y Artefactos 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30312" y="1420416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s-ES" altLang="es-ES" dirty="0"/>
              <a:t>Software para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829210"/>
      </p:ext>
    </p:extLst>
  </p:cSld>
  <p:clrMapOvr>
    <a:masterClrMapping/>
  </p:clrMapOvr>
  <p:transition spd="med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>
            <a:extLst>
              <a:ext uri="{FF2B5EF4-FFF2-40B4-BE49-F238E27FC236}">
                <a16:creationId xmlns:a16="http://schemas.microsoft.com/office/drawing/2014/main" id="{3AA2C755-91FC-D8AB-F6D8-A2AE371159C1}"/>
              </a:ext>
            </a:extLst>
          </p:cNvPr>
          <p:cNvSpPr>
            <a:spLocks/>
          </p:cNvSpPr>
          <p:nvPr/>
        </p:nvSpPr>
        <p:spPr bwMode="auto">
          <a:xfrm>
            <a:off x="6294090" y="9261351"/>
            <a:ext cx="416619" cy="363662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D7FD56-378F-4E30-B59B-0CB3F21245E7}" type="slidenum">
              <a:rPr kumimoji="0" lang="es-ES" altLang="es-E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pic>
        <p:nvPicPr>
          <p:cNvPr id="7172" name="Picture 3">
            <a:extLst>
              <a:ext uri="{FF2B5EF4-FFF2-40B4-BE49-F238E27FC236}">
                <a16:creationId xmlns:a16="http://schemas.microsoft.com/office/drawing/2014/main" id="{94DE381D-0C9C-37FA-4413-F39F8DD9B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3" name="Picture 4">
            <a:extLst>
              <a:ext uri="{FF2B5EF4-FFF2-40B4-BE49-F238E27FC236}">
                <a16:creationId xmlns:a16="http://schemas.microsoft.com/office/drawing/2014/main" id="{152C6614-1AF2-B9B0-44AD-54BE8D037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4" name="Picture 5">
            <a:extLst>
              <a:ext uri="{FF2B5EF4-FFF2-40B4-BE49-F238E27FC236}">
                <a16:creationId xmlns:a16="http://schemas.microsoft.com/office/drawing/2014/main" id="{35347457-0E65-1156-13AC-1BD29651D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566829B3-5A38-C651-D793-2204E06680FF}"/>
              </a:ext>
            </a:extLst>
          </p:cNvPr>
          <p:cNvSpPr>
            <a:spLocks/>
          </p:cNvSpPr>
          <p:nvPr/>
        </p:nvSpPr>
        <p:spPr bwMode="auto">
          <a:xfrm>
            <a:off x="1065212" y="443071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7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Demostración</a:t>
            </a:r>
            <a:endParaRPr kumimoji="0" lang="es-ES" altLang="es-ES" sz="7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3498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Resultados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97966" y="1281044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s-ES" altLang="es-ES" dirty="0"/>
              <a:t>Resultados obtenidos de los prototipos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042910"/>
      </p:ext>
    </p:extLst>
  </p:cSld>
  <p:clrMapOvr>
    <a:masterClrMapping/>
  </p:clrMapOvr>
  <p:transition spd="med"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>
            <a:extLst>
              <a:ext uri="{FF2B5EF4-FFF2-40B4-BE49-F238E27FC236}">
                <a16:creationId xmlns:a16="http://schemas.microsoft.com/office/drawing/2014/main" id="{3AA2C755-91FC-D8AB-F6D8-A2AE371159C1}"/>
              </a:ext>
            </a:extLst>
          </p:cNvPr>
          <p:cNvSpPr>
            <a:spLocks/>
          </p:cNvSpPr>
          <p:nvPr/>
        </p:nvSpPr>
        <p:spPr bwMode="auto">
          <a:xfrm>
            <a:off x="6366097" y="9269287"/>
            <a:ext cx="352327" cy="355725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D7FD56-378F-4E30-B59B-0CB3F21245E7}" type="slidenum">
              <a:rPr kumimoji="0" lang="es-ES" altLang="es-E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pic>
        <p:nvPicPr>
          <p:cNvPr id="7172" name="Picture 3">
            <a:extLst>
              <a:ext uri="{FF2B5EF4-FFF2-40B4-BE49-F238E27FC236}">
                <a16:creationId xmlns:a16="http://schemas.microsoft.com/office/drawing/2014/main" id="{94DE381D-0C9C-37FA-4413-F39F8DD9B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3" name="Picture 4">
            <a:extLst>
              <a:ext uri="{FF2B5EF4-FFF2-40B4-BE49-F238E27FC236}">
                <a16:creationId xmlns:a16="http://schemas.microsoft.com/office/drawing/2014/main" id="{152C6614-1AF2-B9B0-44AD-54BE8D037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4" name="Picture 5">
            <a:extLst>
              <a:ext uri="{FF2B5EF4-FFF2-40B4-BE49-F238E27FC236}">
                <a16:creationId xmlns:a16="http://schemas.microsoft.com/office/drawing/2014/main" id="{35347457-0E65-1156-13AC-1BD29651D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566829B3-5A38-C651-D793-2204E06680FF}"/>
              </a:ext>
            </a:extLst>
          </p:cNvPr>
          <p:cNvSpPr>
            <a:spLocks/>
          </p:cNvSpPr>
          <p:nvPr/>
        </p:nvSpPr>
        <p:spPr bwMode="auto">
          <a:xfrm>
            <a:off x="1065212" y="443071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7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Conclusiones</a:t>
            </a:r>
            <a:endParaRPr kumimoji="0" lang="es-ES" altLang="es-ES" sz="7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1103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">
            <a:extLst>
              <a:ext uri="{FF2B5EF4-FFF2-40B4-BE49-F238E27FC236}">
                <a16:creationId xmlns:a16="http://schemas.microsoft.com/office/drawing/2014/main" id="{53A76D07-442E-231E-1DE8-B76F8649D266}"/>
              </a:ext>
            </a:extLst>
          </p:cNvPr>
          <p:cNvSpPr>
            <a:spLocks/>
          </p:cNvSpPr>
          <p:nvPr>
            <p:ph type="body" idx="1"/>
          </p:nvPr>
        </p:nvSpPr>
        <p:spPr>
          <a:xfrm>
            <a:off x="1462088" y="1708448"/>
            <a:ext cx="10874375" cy="6284913"/>
          </a:xfrm>
        </p:spPr>
        <p:txBody>
          <a:bodyPr anchor="t"/>
          <a:lstStyle/>
          <a:p>
            <a:pPr marL="342900" indent="-342900" defTabSz="466725" eaLnBrk="1">
              <a:spcBef>
                <a:spcPts val="1200"/>
              </a:spcBef>
              <a:buSzPct val="75000"/>
              <a:buFont typeface="Courier New" panose="02070309020205020404" pitchFamily="49" charset="0"/>
              <a:buChar char="o"/>
            </a:pPr>
            <a:r>
              <a:rPr lang="es-ES" altLang="es-ES" sz="2400" b="1" dirty="0"/>
              <a:t>Marco Aplicativo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Prototipos de Dispositivos IoT.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Herramienta de Automatización, Monitoreo y Análisis de Componentes y Artefactos.</a:t>
            </a:r>
          </a:p>
          <a:p>
            <a:pPr marL="733425" lvl="2" indent="-276225" defTabSz="466725" eaLnBrk="1">
              <a:spcBef>
                <a:spcPts val="1200"/>
              </a:spcBef>
              <a:buSzPct val="75000"/>
              <a:buFontTx/>
              <a:buChar char="•"/>
            </a:pPr>
            <a:r>
              <a:rPr lang="es-ES" altLang="es-ES" sz="2400" dirty="0"/>
              <a:t>Resultados.</a:t>
            </a:r>
          </a:p>
          <a:p>
            <a:pPr marL="342900" indent="-342900" defTabSz="466725" eaLnBrk="1">
              <a:spcBef>
                <a:spcPts val="1200"/>
              </a:spcBef>
              <a:buSzPct val="75000"/>
              <a:buFont typeface="Courier New" panose="02070309020205020404" pitchFamily="49" charset="0"/>
              <a:buChar char="o"/>
            </a:pPr>
            <a:r>
              <a:rPr lang="es-ES" altLang="es-ES" sz="2400" b="1" dirty="0"/>
              <a:t>Conclusiones</a:t>
            </a:r>
          </a:p>
          <a:p>
            <a:pPr marL="342900" indent="-342900" defTabSz="466725" eaLnBrk="1">
              <a:spcBef>
                <a:spcPts val="1200"/>
              </a:spcBef>
              <a:buSzPct val="75000"/>
              <a:buFont typeface="Courier New" panose="02070309020205020404" pitchFamily="49" charset="0"/>
              <a:buChar char="o"/>
            </a:pPr>
            <a:r>
              <a:rPr lang="es-ES" altLang="es-ES" sz="2400" b="1" dirty="0"/>
              <a:t>Trabajos Futuros</a:t>
            </a:r>
          </a:p>
          <a:p>
            <a:pPr marL="342900" indent="-342900" defTabSz="466725" eaLnBrk="1">
              <a:spcBef>
                <a:spcPts val="1200"/>
              </a:spcBef>
              <a:buSzPct val="75000"/>
              <a:buFont typeface="Courier New" panose="02070309020205020404" pitchFamily="49" charset="0"/>
              <a:buChar char="o"/>
            </a:pPr>
            <a:r>
              <a:rPr lang="es-ES" altLang="es-ES" sz="2400" b="1" dirty="0"/>
              <a:t>Referencias</a:t>
            </a:r>
          </a:p>
        </p:txBody>
      </p:sp>
      <p:pic>
        <p:nvPicPr>
          <p:cNvPr id="6147" name="Picture 2">
            <a:extLst>
              <a:ext uri="{FF2B5EF4-FFF2-40B4-BE49-F238E27FC236}">
                <a16:creationId xmlns:a16="http://schemas.microsoft.com/office/drawing/2014/main" id="{1483C12A-B373-12A7-E208-3DC8F87C81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148" name="Picture 3">
            <a:extLst>
              <a:ext uri="{FF2B5EF4-FFF2-40B4-BE49-F238E27FC236}">
                <a16:creationId xmlns:a16="http://schemas.microsoft.com/office/drawing/2014/main" id="{F0539C56-83E5-E17A-557E-25DE9E4CD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149" name="Picture 4">
            <a:extLst>
              <a:ext uri="{FF2B5EF4-FFF2-40B4-BE49-F238E27FC236}">
                <a16:creationId xmlns:a16="http://schemas.microsoft.com/office/drawing/2014/main" id="{7C1CC3DF-B381-DFC1-C37D-AA8B26DBFF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6150" name="AutoShape 5">
            <a:extLst>
              <a:ext uri="{FF2B5EF4-FFF2-40B4-BE49-F238E27FC236}">
                <a16:creationId xmlns:a16="http://schemas.microsoft.com/office/drawing/2014/main" id="{128290F5-0244-50EE-CF45-30BF9929C246}"/>
              </a:ext>
            </a:extLst>
          </p:cNvPr>
          <p:cNvSpPr>
            <a:spLocks/>
          </p:cNvSpPr>
          <p:nvPr/>
        </p:nvSpPr>
        <p:spPr bwMode="auto">
          <a:xfrm>
            <a:off x="6373813" y="9251950"/>
            <a:ext cx="242887" cy="381000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F856EA4-EFF0-4DB2-A7FC-F0C6E269AC72}" type="slidenum">
              <a:rPr kumimoji="0" lang="es-ES" altLang="es-E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6151" name="AutoShape 6">
            <a:extLst>
              <a:ext uri="{FF2B5EF4-FFF2-40B4-BE49-F238E27FC236}">
                <a16:creationId xmlns:a16="http://schemas.microsoft.com/office/drawing/2014/main" id="{20487326-07D6-A124-3054-2D1222147B8F}"/>
              </a:ext>
            </a:extLst>
          </p:cNvPr>
          <p:cNvSpPr>
            <a:spLocks/>
          </p:cNvSpPr>
          <p:nvPr/>
        </p:nvSpPr>
        <p:spPr bwMode="auto">
          <a:xfrm>
            <a:off x="1464668" y="387350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Agenda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581851"/>
      </p:ext>
    </p:extLst>
  </p:cSld>
  <p:clrMapOvr>
    <a:masterClrMapping/>
  </p:clrMapOvr>
  <p:transition spd="slow">
    <p:dissolv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AutoShape 1">
            <a:extLst>
              <a:ext uri="{FF2B5EF4-FFF2-40B4-BE49-F238E27FC236}">
                <a16:creationId xmlns:a16="http://schemas.microsoft.com/office/drawing/2014/main" id="{61412565-C861-0301-6221-3422F8EF15DA}"/>
              </a:ext>
            </a:extLst>
          </p:cNvPr>
          <p:cNvSpPr>
            <a:spLocks/>
          </p:cNvSpPr>
          <p:nvPr/>
        </p:nvSpPr>
        <p:spPr bwMode="auto">
          <a:xfrm>
            <a:off x="6317456" y="9297864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fld id="{4BD16EA2-D0C4-4871-845D-F64B8C7F84CA}" type="slidenum">
              <a:rPr lang="es-ES" altLang="es-ES" sz="1800"/>
              <a:pPr eaLnBrk="1"/>
              <a:t>30</a:t>
            </a:fld>
            <a:endParaRPr lang="es-ES" altLang="es-ES" dirty="0"/>
          </a:p>
        </p:txBody>
      </p:sp>
      <p:pic>
        <p:nvPicPr>
          <p:cNvPr id="20483" name="Picture 2">
            <a:extLst>
              <a:ext uri="{FF2B5EF4-FFF2-40B4-BE49-F238E27FC236}">
                <a16:creationId xmlns:a16="http://schemas.microsoft.com/office/drawing/2014/main" id="{9C967FC0-47DF-6659-9071-2CCEB8C78B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0484" name="Picture 3">
            <a:extLst>
              <a:ext uri="{FF2B5EF4-FFF2-40B4-BE49-F238E27FC236}">
                <a16:creationId xmlns:a16="http://schemas.microsoft.com/office/drawing/2014/main" id="{B39EB88A-9858-0049-AAEF-1842E3DFC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0485" name="Picture 4">
            <a:extLst>
              <a:ext uri="{FF2B5EF4-FFF2-40B4-BE49-F238E27FC236}">
                <a16:creationId xmlns:a16="http://schemas.microsoft.com/office/drawing/2014/main" id="{0788689C-B0E4-7CD6-5662-C3F5EEC976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0486" name="AutoShape 5">
            <a:extLst>
              <a:ext uri="{FF2B5EF4-FFF2-40B4-BE49-F238E27FC236}">
                <a16:creationId xmlns:a16="http://schemas.microsoft.com/office/drawing/2014/main" id="{7A84175B-88F9-95CC-28B2-06EE2D72200C}"/>
              </a:ext>
            </a:extLst>
          </p:cNvPr>
          <p:cNvSpPr>
            <a:spLocks/>
          </p:cNvSpPr>
          <p:nvPr/>
        </p:nvSpPr>
        <p:spPr bwMode="auto">
          <a:xfrm>
            <a:off x="1462088" y="2103438"/>
            <a:ext cx="11099800" cy="6286500"/>
          </a:xfrm>
          <a:custGeom>
            <a:avLst/>
            <a:gdLst>
              <a:gd name="T0" fmla="*/ 5549900 w 21600"/>
              <a:gd name="T1" fmla="*/ 3143250 h 21600"/>
              <a:gd name="T2" fmla="*/ 5549900 w 21600"/>
              <a:gd name="T3" fmla="*/ 3143250 h 21600"/>
              <a:gd name="T4" fmla="*/ 5549900 w 21600"/>
              <a:gd name="T5" fmla="*/ 3143250 h 21600"/>
              <a:gd name="T6" fmla="*/ 5549900 w 21600"/>
              <a:gd name="T7" fmla="*/ 3143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>
              <a:spcBef>
                <a:spcPts val="3900"/>
              </a:spcBef>
            </a:pPr>
            <a:r>
              <a:rPr lang="es-ES" altLang="es-ES" sz="2600"/>
              <a:t>Para ello, se requiere de herramientas que permitan a los usuarios finales obtener dicho conocimiento escondido en los datos generados por los dispositivos y sistemas involucrados. </a:t>
            </a:r>
          </a:p>
        </p:txBody>
      </p:sp>
      <p:sp>
        <p:nvSpPr>
          <p:cNvPr id="20487" name="AutoShape 6">
            <a:extLst>
              <a:ext uri="{FF2B5EF4-FFF2-40B4-BE49-F238E27FC236}">
                <a16:creationId xmlns:a16="http://schemas.microsoft.com/office/drawing/2014/main" id="{A96FDF6F-113E-C4B1-39A1-EBF19DBC19B3}"/>
              </a:ext>
            </a:extLst>
          </p:cNvPr>
          <p:cNvSpPr>
            <a:spLocks/>
          </p:cNvSpPr>
          <p:nvPr/>
        </p:nvSpPr>
        <p:spPr bwMode="auto">
          <a:xfrm>
            <a:off x="1462088" y="3317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/>
            <a:r>
              <a:rPr lang="es-ES" altLang="es-ES" sz="5200" b="1"/>
              <a:t>Conclusiones</a:t>
            </a:r>
            <a:endParaRPr lang="es-ES" altLang="es-ES"/>
          </a:p>
        </p:txBody>
      </p:sp>
    </p:spTree>
  </p:cSld>
  <p:clrMapOvr>
    <a:masterClrMapping/>
  </p:clrMapOvr>
  <p:transition spd="med"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>
            <a:extLst>
              <a:ext uri="{FF2B5EF4-FFF2-40B4-BE49-F238E27FC236}">
                <a16:creationId xmlns:a16="http://schemas.microsoft.com/office/drawing/2014/main" id="{3AA2C755-91FC-D8AB-F6D8-A2AE371159C1}"/>
              </a:ext>
            </a:extLst>
          </p:cNvPr>
          <p:cNvSpPr>
            <a:spLocks/>
          </p:cNvSpPr>
          <p:nvPr/>
        </p:nvSpPr>
        <p:spPr bwMode="auto">
          <a:xfrm>
            <a:off x="6330094" y="9261351"/>
            <a:ext cx="344611" cy="363662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D7FD56-378F-4E30-B59B-0CB3F21245E7}" type="slidenum">
              <a:rPr kumimoji="0" lang="es-ES" altLang="es-E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pic>
        <p:nvPicPr>
          <p:cNvPr id="7172" name="Picture 3">
            <a:extLst>
              <a:ext uri="{FF2B5EF4-FFF2-40B4-BE49-F238E27FC236}">
                <a16:creationId xmlns:a16="http://schemas.microsoft.com/office/drawing/2014/main" id="{94DE381D-0C9C-37FA-4413-F39F8DD9B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3" name="Picture 4">
            <a:extLst>
              <a:ext uri="{FF2B5EF4-FFF2-40B4-BE49-F238E27FC236}">
                <a16:creationId xmlns:a16="http://schemas.microsoft.com/office/drawing/2014/main" id="{152C6614-1AF2-B9B0-44AD-54BE8D037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4" name="Picture 5">
            <a:extLst>
              <a:ext uri="{FF2B5EF4-FFF2-40B4-BE49-F238E27FC236}">
                <a16:creationId xmlns:a16="http://schemas.microsoft.com/office/drawing/2014/main" id="{35347457-0E65-1156-13AC-1BD29651D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566829B3-5A38-C651-D793-2204E06680FF}"/>
              </a:ext>
            </a:extLst>
          </p:cNvPr>
          <p:cNvSpPr>
            <a:spLocks/>
          </p:cNvSpPr>
          <p:nvPr/>
        </p:nvSpPr>
        <p:spPr bwMode="auto">
          <a:xfrm>
            <a:off x="1065212" y="443071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7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Trabajos Futuros</a:t>
            </a:r>
            <a:endParaRPr kumimoji="0" lang="es-ES" altLang="es-ES" sz="7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87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1">
            <a:extLst>
              <a:ext uri="{FF2B5EF4-FFF2-40B4-BE49-F238E27FC236}">
                <a16:creationId xmlns:a16="http://schemas.microsoft.com/office/drawing/2014/main" id="{E88BF5F6-494F-9841-375F-34F42CBAF9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7" name="Picture 2">
            <a:extLst>
              <a:ext uri="{FF2B5EF4-FFF2-40B4-BE49-F238E27FC236}">
                <a16:creationId xmlns:a16="http://schemas.microsoft.com/office/drawing/2014/main" id="{959EB174-6C55-C8FC-0BFB-6D661E3796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6388" name="Picture 3">
            <a:extLst>
              <a:ext uri="{FF2B5EF4-FFF2-40B4-BE49-F238E27FC236}">
                <a16:creationId xmlns:a16="http://schemas.microsoft.com/office/drawing/2014/main" id="{72BE1D36-33FC-B0C7-250E-118460F3C3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6389" name="AutoShape 4">
            <a:extLst>
              <a:ext uri="{FF2B5EF4-FFF2-40B4-BE49-F238E27FC236}">
                <a16:creationId xmlns:a16="http://schemas.microsoft.com/office/drawing/2014/main" id="{E2AFAA1F-7557-87DE-8F41-EFB85344C88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28A5818-34D0-475A-B4B5-2C978751BBE3}" type="slidenum">
              <a:rPr kumimoji="0" lang="es-ES" altLang="es-E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0" name="AutoShape 5">
            <a:extLst>
              <a:ext uri="{FF2B5EF4-FFF2-40B4-BE49-F238E27FC236}">
                <a16:creationId xmlns:a16="http://schemas.microsoft.com/office/drawing/2014/main" id="{C620AEFA-FB64-ACAF-FC10-353316D38095}"/>
              </a:ext>
            </a:extLst>
          </p:cNvPr>
          <p:cNvSpPr>
            <a:spLocks/>
          </p:cNvSpPr>
          <p:nvPr/>
        </p:nvSpPr>
        <p:spPr bwMode="auto">
          <a:xfrm>
            <a:off x="1323975" y="2506663"/>
            <a:ext cx="11099800" cy="2222500"/>
          </a:xfrm>
          <a:custGeom>
            <a:avLst/>
            <a:gdLst>
              <a:gd name="T0" fmla="*/ 5549900 w 21600"/>
              <a:gd name="T1" fmla="*/ 1111250 h 21600"/>
              <a:gd name="T2" fmla="*/ 5549900 w 21600"/>
              <a:gd name="T3" fmla="*/ 1111250 h 21600"/>
              <a:gd name="T4" fmla="*/ 5549900 w 21600"/>
              <a:gd name="T5" fmla="*/ 1111250 h 21600"/>
              <a:gd name="T6" fmla="*/ 5549900 w 21600"/>
              <a:gd name="T7" fmla="*/ 11112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6038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6038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60388" rtl="0" eaLnBrk="1" fontAlgn="base" latinLnBrk="0" hangingPunct="0">
              <a:lnSpc>
                <a:spcPct val="100000"/>
              </a:lnSpc>
              <a:spcBef>
                <a:spcPts val="4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Las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16391" name="AutoShape 6">
            <a:extLst>
              <a:ext uri="{FF2B5EF4-FFF2-40B4-BE49-F238E27FC236}">
                <a16:creationId xmlns:a16="http://schemas.microsoft.com/office/drawing/2014/main" id="{11B8CC09-293F-9CBD-1717-0554F0888496}"/>
              </a:ext>
            </a:extLst>
          </p:cNvPr>
          <p:cNvSpPr>
            <a:spLocks/>
          </p:cNvSpPr>
          <p:nvPr/>
        </p:nvSpPr>
        <p:spPr bwMode="auto">
          <a:xfrm>
            <a:off x="1323975" y="357188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l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Trabajos Futuros</a:t>
            </a:r>
          </a:p>
        </p:txBody>
      </p:sp>
      <p:sp>
        <p:nvSpPr>
          <p:cNvPr id="16392" name="AutoShape 7">
            <a:extLst>
              <a:ext uri="{FF2B5EF4-FFF2-40B4-BE49-F238E27FC236}">
                <a16:creationId xmlns:a16="http://schemas.microsoft.com/office/drawing/2014/main" id="{8158E497-2BFF-A00B-870B-A453C03DB4A1}"/>
              </a:ext>
            </a:extLst>
          </p:cNvPr>
          <p:cNvSpPr>
            <a:spLocks/>
          </p:cNvSpPr>
          <p:nvPr/>
        </p:nvSpPr>
        <p:spPr bwMode="auto">
          <a:xfrm>
            <a:off x="1297966" y="1281044"/>
            <a:ext cx="11061700" cy="647700"/>
          </a:xfrm>
          <a:custGeom>
            <a:avLst/>
            <a:gdLst>
              <a:gd name="T0" fmla="*/ 5530850 w 21600"/>
              <a:gd name="T1" fmla="*/ 323850 h 21600"/>
              <a:gd name="T2" fmla="*/ 5530850 w 21600"/>
              <a:gd name="T3" fmla="*/ 323850 h 21600"/>
              <a:gd name="T4" fmla="*/ 5530850 w 21600"/>
              <a:gd name="T5" fmla="*/ 323850 h 21600"/>
              <a:gd name="T6" fmla="*/ 5530850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s-ES" altLang="es-ES" dirty="0"/>
              <a:t>Trabajos futuros para investigar y desarrollar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6859283"/>
      </p:ext>
    </p:extLst>
  </p:cSld>
  <p:clrMapOvr>
    <a:masterClrMapping/>
  </p:clrMapOvr>
  <p:transition spd="med"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1">
            <a:extLst>
              <a:ext uri="{FF2B5EF4-FFF2-40B4-BE49-F238E27FC236}">
                <a16:creationId xmlns:a16="http://schemas.microsoft.com/office/drawing/2014/main" id="{78AFA7B1-1008-EAFE-47A3-D19DB3578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1507" name="Picture 2">
            <a:extLst>
              <a:ext uri="{FF2B5EF4-FFF2-40B4-BE49-F238E27FC236}">
                <a16:creationId xmlns:a16="http://schemas.microsoft.com/office/drawing/2014/main" id="{37CB9D61-6C02-E969-8D5B-4210357102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1508" name="Picture 3">
            <a:extLst>
              <a:ext uri="{FF2B5EF4-FFF2-40B4-BE49-F238E27FC236}">
                <a16:creationId xmlns:a16="http://schemas.microsoft.com/office/drawing/2014/main" id="{6989D402-BCA7-8C65-8E21-93DC85762B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1509" name="AutoShape 4">
            <a:extLst>
              <a:ext uri="{FF2B5EF4-FFF2-40B4-BE49-F238E27FC236}">
                <a16:creationId xmlns:a16="http://schemas.microsoft.com/office/drawing/2014/main" id="{89022ACD-F17F-406A-1CD6-FE75A913C4AE}"/>
              </a:ext>
            </a:extLst>
          </p:cNvPr>
          <p:cNvSpPr>
            <a:spLocks/>
          </p:cNvSpPr>
          <p:nvPr/>
        </p:nvSpPr>
        <p:spPr bwMode="auto">
          <a:xfrm>
            <a:off x="6310313" y="9251950"/>
            <a:ext cx="369887" cy="381000"/>
          </a:xfrm>
          <a:custGeom>
            <a:avLst/>
            <a:gdLst>
              <a:gd name="T0" fmla="*/ 184944 w 21600"/>
              <a:gd name="T1" fmla="*/ 190500 h 21600"/>
              <a:gd name="T2" fmla="*/ 184944 w 21600"/>
              <a:gd name="T3" fmla="*/ 190500 h 21600"/>
              <a:gd name="T4" fmla="*/ 184944 w 21600"/>
              <a:gd name="T5" fmla="*/ 190500 h 21600"/>
              <a:gd name="T6" fmla="*/ 1849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fld id="{0FA30950-4D07-48D1-82A1-BBBC932A18EF}" type="slidenum">
              <a:rPr lang="es-ES" altLang="es-ES" sz="1800"/>
              <a:pPr eaLnBrk="1"/>
              <a:t>33</a:t>
            </a:fld>
            <a:endParaRPr lang="es-ES" altLang="es-ES"/>
          </a:p>
        </p:txBody>
      </p:sp>
      <p:sp>
        <p:nvSpPr>
          <p:cNvPr id="21510" name="AutoShape 5">
            <a:extLst>
              <a:ext uri="{FF2B5EF4-FFF2-40B4-BE49-F238E27FC236}">
                <a16:creationId xmlns:a16="http://schemas.microsoft.com/office/drawing/2014/main" id="{CFB5A11C-0729-CA54-3F68-32CB8D516158}"/>
              </a:ext>
            </a:extLst>
          </p:cNvPr>
          <p:cNvSpPr>
            <a:spLocks/>
          </p:cNvSpPr>
          <p:nvPr/>
        </p:nvSpPr>
        <p:spPr bwMode="auto">
          <a:xfrm>
            <a:off x="1460673" y="1512888"/>
            <a:ext cx="10874375" cy="7756525"/>
          </a:xfrm>
          <a:custGeom>
            <a:avLst/>
            <a:gdLst>
              <a:gd name="T0" fmla="*/ 5695950 w 21600"/>
              <a:gd name="T1" fmla="*/ 3878263 h 21600"/>
              <a:gd name="T2" fmla="*/ 5695950 w 21600"/>
              <a:gd name="T3" fmla="*/ 3878263 h 21600"/>
              <a:gd name="T4" fmla="*/ 5695950 w 21600"/>
              <a:gd name="T5" fmla="*/ 3878263 h 21600"/>
              <a:gd name="T6" fmla="*/ 5695950 w 21600"/>
              <a:gd name="T7" fmla="*/ 3878263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4429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4429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4429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4429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4429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4429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4429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4429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4429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>
              <a:spcBef>
                <a:spcPts val="3100"/>
              </a:spcBef>
            </a:pPr>
            <a:r>
              <a:rPr lang="es-ES" altLang="es-ES" sz="2100" dirty="0"/>
              <a:t>[1] H. </a:t>
            </a:r>
            <a:r>
              <a:rPr lang="es-ES" altLang="es-ES" sz="2100" dirty="0" err="1"/>
              <a:t>Tschofenig</a:t>
            </a:r>
            <a:r>
              <a:rPr lang="es-ES" altLang="es-ES" sz="2100" dirty="0"/>
              <a:t> &amp; </a:t>
            </a:r>
            <a:r>
              <a:rPr lang="es-ES" altLang="es-ES" sz="2100" dirty="0" err="1"/>
              <a:t>others</a:t>
            </a:r>
            <a:r>
              <a:rPr lang="es-ES" altLang="es-ES" sz="2100" dirty="0"/>
              <a:t>. </a:t>
            </a:r>
            <a:r>
              <a:rPr lang="es-ES" altLang="es-ES" sz="2100" dirty="0" err="1"/>
              <a:t>Architectural</a:t>
            </a:r>
            <a:r>
              <a:rPr lang="es-ES" altLang="es-ES" sz="2100" dirty="0"/>
              <a:t> </a:t>
            </a:r>
            <a:r>
              <a:rPr lang="es-ES" altLang="es-ES" sz="2100" dirty="0" err="1"/>
              <a:t>Considerations</a:t>
            </a:r>
            <a:r>
              <a:rPr lang="es-ES" altLang="es-ES" sz="2100" dirty="0"/>
              <a:t> in Smart </a:t>
            </a:r>
            <a:r>
              <a:rPr lang="es-ES" altLang="es-ES" sz="2100" dirty="0" err="1"/>
              <a:t>Object</a:t>
            </a:r>
            <a:r>
              <a:rPr lang="es-ES" altLang="es-ES" sz="2100" dirty="0"/>
              <a:t> </a:t>
            </a:r>
            <a:r>
              <a:rPr lang="es-ES" altLang="es-ES" sz="2100" dirty="0" err="1"/>
              <a:t>Networking</a:t>
            </a:r>
            <a:r>
              <a:rPr lang="es-ES" altLang="es-ES" sz="2100" dirty="0"/>
              <a:t>. </a:t>
            </a:r>
            <a:r>
              <a:rPr lang="es-ES" altLang="es-ES" sz="2100" dirty="0" err="1"/>
              <a:t>Technical</a:t>
            </a:r>
            <a:r>
              <a:rPr lang="es-ES" altLang="es-ES" sz="2100" dirty="0"/>
              <a:t> </a:t>
            </a:r>
            <a:r>
              <a:rPr lang="es-ES" altLang="es-ES" sz="2100" dirty="0" err="1"/>
              <a:t>report</a:t>
            </a:r>
            <a:r>
              <a:rPr lang="es-ES" altLang="es-ES" sz="2100" dirty="0"/>
              <a:t>, Internet </a:t>
            </a:r>
            <a:r>
              <a:rPr lang="es-ES" altLang="es-ES" sz="2100" dirty="0" err="1"/>
              <a:t>Architecture</a:t>
            </a:r>
            <a:r>
              <a:rPr lang="es-ES" altLang="es-ES" sz="2100" dirty="0"/>
              <a:t> </a:t>
            </a:r>
            <a:r>
              <a:rPr lang="es-ES" altLang="es-ES" sz="2100" dirty="0" err="1"/>
              <a:t>Board</a:t>
            </a:r>
            <a:r>
              <a:rPr lang="es-ES" altLang="es-ES" sz="2100" dirty="0"/>
              <a:t>, Marzo 2015.</a:t>
            </a:r>
          </a:p>
          <a:p>
            <a:pPr algn="just" eaLnBrk="1">
              <a:spcBef>
                <a:spcPts val="3100"/>
              </a:spcBef>
            </a:pPr>
            <a:r>
              <a:rPr lang="es-ES" altLang="es-ES" sz="2100" dirty="0"/>
              <a:t>[2] 	Sector de Normalización de las Telecomunicaciones de la UIT. Descripción general de Internet de los objetos. </a:t>
            </a:r>
            <a:r>
              <a:rPr lang="es-ES" altLang="es-ES" sz="2100" dirty="0" err="1"/>
              <a:t>Technical</a:t>
            </a:r>
            <a:r>
              <a:rPr lang="es-ES" altLang="es-ES" sz="2100" dirty="0"/>
              <a:t> </a:t>
            </a:r>
            <a:r>
              <a:rPr lang="es-ES" altLang="es-ES" sz="2100" dirty="0" err="1"/>
              <a:t>report</a:t>
            </a:r>
            <a:r>
              <a:rPr lang="es-ES" altLang="es-ES" sz="2100" dirty="0"/>
              <a:t>, </a:t>
            </a:r>
            <a:r>
              <a:rPr lang="es-ES" altLang="es-ES" sz="2100" dirty="0" err="1"/>
              <a:t>Union</a:t>
            </a:r>
            <a:r>
              <a:rPr lang="es-ES" altLang="es-ES" sz="2100" dirty="0"/>
              <a:t> Internacional de Telecomunicaciones, Junio 2012. </a:t>
            </a:r>
          </a:p>
          <a:p>
            <a:pPr algn="just" eaLnBrk="1">
              <a:spcBef>
                <a:spcPts val="3100"/>
              </a:spcBef>
            </a:pPr>
            <a:r>
              <a:rPr lang="es-ES" altLang="es-ES" sz="2100" dirty="0"/>
              <a:t>[3]  Ari </a:t>
            </a:r>
            <a:r>
              <a:rPr lang="es-ES" altLang="es-ES" sz="2100" dirty="0" err="1"/>
              <a:t>Keranen</a:t>
            </a:r>
            <a:r>
              <a:rPr lang="es-ES" altLang="es-ES" sz="2100" dirty="0"/>
              <a:t> &amp; </a:t>
            </a:r>
            <a:r>
              <a:rPr lang="es-ES" altLang="es-ES" sz="2100" dirty="0" err="1"/>
              <a:t>Carsten</a:t>
            </a:r>
            <a:r>
              <a:rPr lang="es-ES" altLang="es-ES" sz="2100" dirty="0"/>
              <a:t> Bormann. Internet </a:t>
            </a:r>
            <a:r>
              <a:rPr lang="es-ES" altLang="es-ES" sz="2100" dirty="0" err="1"/>
              <a:t>of</a:t>
            </a:r>
            <a:r>
              <a:rPr lang="es-ES" altLang="es-ES" sz="2100" dirty="0"/>
              <a:t> </a:t>
            </a:r>
            <a:r>
              <a:rPr lang="es-ES" altLang="es-ES" sz="2100" dirty="0" err="1"/>
              <a:t>Things</a:t>
            </a:r>
            <a:r>
              <a:rPr lang="es-ES" altLang="es-ES" sz="2100" dirty="0"/>
              <a:t>: </a:t>
            </a:r>
            <a:r>
              <a:rPr lang="es-ES" altLang="es-ES" sz="2100" dirty="0" err="1"/>
              <a:t>Standards</a:t>
            </a:r>
            <a:r>
              <a:rPr lang="es-ES" altLang="es-ES" sz="2100" dirty="0"/>
              <a:t> and </a:t>
            </a:r>
            <a:r>
              <a:rPr lang="es-ES" altLang="es-ES" sz="2100" dirty="0" err="1"/>
              <a:t>Guidance</a:t>
            </a:r>
            <a:r>
              <a:rPr lang="es-ES" altLang="es-ES" sz="2100" dirty="0"/>
              <a:t> </a:t>
            </a:r>
            <a:r>
              <a:rPr lang="es-ES" altLang="es-ES" sz="2100" dirty="0" err="1"/>
              <a:t>from</a:t>
            </a:r>
            <a:r>
              <a:rPr lang="es-ES" altLang="es-ES" sz="2100" dirty="0"/>
              <a:t> </a:t>
            </a:r>
            <a:r>
              <a:rPr lang="es-ES" altLang="es-ES" sz="2100" dirty="0" err="1"/>
              <a:t>the</a:t>
            </a:r>
            <a:r>
              <a:rPr lang="es-ES" altLang="es-ES" sz="2100" dirty="0"/>
              <a:t> IETF. http://www.internetsociety.org/publications/ietf-journal-april-2016/internet-things-standards-and-guidance-ietf, Abril 2016. </a:t>
            </a:r>
          </a:p>
          <a:p>
            <a:pPr algn="l" eaLnBrk="1">
              <a:spcBef>
                <a:spcPts val="900"/>
              </a:spcBef>
            </a:pPr>
            <a:br>
              <a:rPr lang="es-ES" altLang="es-ES" sz="900" dirty="0">
                <a:latin typeface="Times" panose="02020603050405020304" pitchFamily="18" charset="0"/>
                <a:ea typeface="Times" panose="02020603050405020304" pitchFamily="18" charset="0"/>
                <a:cs typeface="Times" panose="02020603050405020304" pitchFamily="18" charset="0"/>
                <a:sym typeface="Times" panose="02020603050405020304" pitchFamily="18" charset="0"/>
              </a:rPr>
            </a:br>
            <a:endParaRPr lang="es-ES" altLang="es-ES" sz="900" dirty="0">
              <a:latin typeface="Times" panose="02020603050405020304" pitchFamily="18" charset="0"/>
              <a:ea typeface="Times" panose="02020603050405020304" pitchFamily="18" charset="0"/>
              <a:cs typeface="Times" panose="02020603050405020304" pitchFamily="18" charset="0"/>
              <a:sym typeface="Times" panose="02020603050405020304" pitchFamily="18" charset="0"/>
            </a:endParaRPr>
          </a:p>
          <a:p>
            <a:pPr algn="l" eaLnBrk="1">
              <a:spcBef>
                <a:spcPts val="900"/>
              </a:spcBef>
            </a:pPr>
            <a:endParaRPr lang="es-ES" altLang="es-ES" sz="900" dirty="0">
              <a:latin typeface="Times" panose="02020603050405020304" pitchFamily="18" charset="0"/>
              <a:ea typeface="Times" panose="02020603050405020304" pitchFamily="18" charset="0"/>
              <a:cs typeface="Times" panose="02020603050405020304" pitchFamily="18" charset="0"/>
              <a:sym typeface="Times" panose="02020603050405020304" pitchFamily="18" charset="0"/>
            </a:endParaRPr>
          </a:p>
        </p:txBody>
      </p:sp>
      <p:sp>
        <p:nvSpPr>
          <p:cNvPr id="21511" name="AutoShape 6">
            <a:extLst>
              <a:ext uri="{FF2B5EF4-FFF2-40B4-BE49-F238E27FC236}">
                <a16:creationId xmlns:a16="http://schemas.microsoft.com/office/drawing/2014/main" id="{A7958CDC-A366-3898-66B7-4F3273B25CB2}"/>
              </a:ext>
            </a:extLst>
          </p:cNvPr>
          <p:cNvSpPr>
            <a:spLocks/>
          </p:cNvSpPr>
          <p:nvPr/>
        </p:nvSpPr>
        <p:spPr bwMode="auto">
          <a:xfrm>
            <a:off x="1466329" y="377826"/>
            <a:ext cx="10874375" cy="893762"/>
          </a:xfrm>
          <a:custGeom>
            <a:avLst/>
            <a:gdLst>
              <a:gd name="T0" fmla="*/ 5437188 w 21600"/>
              <a:gd name="T1" fmla="*/ 446881 h 21600"/>
              <a:gd name="T2" fmla="*/ 5437188 w 21600"/>
              <a:gd name="T3" fmla="*/ 446881 h 21600"/>
              <a:gd name="T4" fmla="*/ 5437188 w 21600"/>
              <a:gd name="T5" fmla="*/ 446881 h 21600"/>
              <a:gd name="T6" fmla="*/ 5437188 w 21600"/>
              <a:gd name="T7" fmla="*/ 446881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/>
            <a:r>
              <a:rPr lang="es-ES" altLang="es-ES" sz="5200" b="1" dirty="0"/>
              <a:t>Referencias</a:t>
            </a:r>
            <a:endParaRPr lang="es-ES" altLang="es-ES" dirty="0"/>
          </a:p>
        </p:txBody>
      </p:sp>
    </p:spTree>
  </p:cSld>
  <p:clrMapOvr>
    <a:masterClrMapping/>
  </p:clrMapOvr>
  <p:transition spd="med">
    <p:push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1">
            <a:extLst>
              <a:ext uri="{FF2B5EF4-FFF2-40B4-BE49-F238E27FC236}">
                <a16:creationId xmlns:a16="http://schemas.microsoft.com/office/drawing/2014/main" id="{8297B725-C02D-54B9-05B0-DC02059B7175}"/>
              </a:ext>
            </a:extLst>
          </p:cNvPr>
          <p:cNvSpPr>
            <a:spLocks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s-ES" altLang="es-ES" b="1" dirty="0"/>
              <a:t>¿Preguntas?</a:t>
            </a:r>
          </a:p>
        </p:txBody>
      </p:sp>
      <p:pic>
        <p:nvPicPr>
          <p:cNvPr id="22531" name="Picture 2">
            <a:extLst>
              <a:ext uri="{FF2B5EF4-FFF2-40B4-BE49-F238E27FC236}">
                <a16:creationId xmlns:a16="http://schemas.microsoft.com/office/drawing/2014/main" id="{9B24DC96-81AA-ED8D-5EA6-05FD1B305F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2532" name="Picture 3">
            <a:extLst>
              <a:ext uri="{FF2B5EF4-FFF2-40B4-BE49-F238E27FC236}">
                <a16:creationId xmlns:a16="http://schemas.microsoft.com/office/drawing/2014/main" id="{F7921687-E2F3-C7B4-CFBE-A6673DA0EB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2533" name="Picture 4">
            <a:extLst>
              <a:ext uri="{FF2B5EF4-FFF2-40B4-BE49-F238E27FC236}">
                <a16:creationId xmlns:a16="http://schemas.microsoft.com/office/drawing/2014/main" id="{8BEB10AC-F1D8-5712-86D0-97CD3BD929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1">
            <a:extLst>
              <a:ext uri="{FF2B5EF4-FFF2-40B4-BE49-F238E27FC236}">
                <a16:creationId xmlns:a16="http://schemas.microsoft.com/office/drawing/2014/main" id="{CD6DBC6A-601D-27B2-5C26-11D4CAA0D1F6}"/>
              </a:ext>
            </a:extLst>
          </p:cNvPr>
          <p:cNvSpPr>
            <a:spLocks/>
          </p:cNvSpPr>
          <p:nvPr>
            <p:ph type="title"/>
          </p:nvPr>
        </p:nvSpPr>
        <p:spPr>
          <a:xfrm>
            <a:off x="1150938" y="3225800"/>
            <a:ext cx="11428412" cy="3302000"/>
          </a:xfrm>
        </p:spPr>
        <p:txBody>
          <a:bodyPr/>
          <a:lstStyle/>
          <a:p>
            <a:pPr eaLnBrk="1"/>
            <a:r>
              <a:rPr lang="es-ES" altLang="es-ES" b="1" dirty="0"/>
              <a:t>Muchas gracias por su atención</a:t>
            </a:r>
          </a:p>
        </p:txBody>
      </p:sp>
      <p:pic>
        <p:nvPicPr>
          <p:cNvPr id="23555" name="Picture 2">
            <a:extLst>
              <a:ext uri="{FF2B5EF4-FFF2-40B4-BE49-F238E27FC236}">
                <a16:creationId xmlns:a16="http://schemas.microsoft.com/office/drawing/2014/main" id="{D53CE06F-EC67-91F6-1CD6-72854E1D0D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3556" name="Picture 3">
            <a:extLst>
              <a:ext uri="{FF2B5EF4-FFF2-40B4-BE49-F238E27FC236}">
                <a16:creationId xmlns:a16="http://schemas.microsoft.com/office/drawing/2014/main" id="{E14CF7DB-630B-4193-2A14-5D74C4E97A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3557" name="Picture 4">
            <a:extLst>
              <a:ext uri="{FF2B5EF4-FFF2-40B4-BE49-F238E27FC236}">
                <a16:creationId xmlns:a16="http://schemas.microsoft.com/office/drawing/2014/main" id="{4D0B95D5-5656-58B1-E32E-EF569B3BF2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>
            <a:extLst>
              <a:ext uri="{FF2B5EF4-FFF2-40B4-BE49-F238E27FC236}">
                <a16:creationId xmlns:a16="http://schemas.microsoft.com/office/drawing/2014/main" id="{3AA2C755-91FC-D8AB-F6D8-A2AE371159C1}"/>
              </a:ext>
            </a:extLst>
          </p:cNvPr>
          <p:cNvSpPr>
            <a:spLocks/>
          </p:cNvSpPr>
          <p:nvPr/>
        </p:nvSpPr>
        <p:spPr bwMode="auto">
          <a:xfrm>
            <a:off x="6373813" y="9251950"/>
            <a:ext cx="242887" cy="381000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D7FD56-378F-4E30-B59B-0CB3F21245E7}" type="slidenum">
              <a:rPr kumimoji="0" lang="es-ES" altLang="es-E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pic>
        <p:nvPicPr>
          <p:cNvPr id="7172" name="Picture 3">
            <a:extLst>
              <a:ext uri="{FF2B5EF4-FFF2-40B4-BE49-F238E27FC236}">
                <a16:creationId xmlns:a16="http://schemas.microsoft.com/office/drawing/2014/main" id="{94DE381D-0C9C-37FA-4413-F39F8DD9B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3" name="Picture 4">
            <a:extLst>
              <a:ext uri="{FF2B5EF4-FFF2-40B4-BE49-F238E27FC236}">
                <a16:creationId xmlns:a16="http://schemas.microsoft.com/office/drawing/2014/main" id="{152C6614-1AF2-B9B0-44AD-54BE8D037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4" name="Picture 5">
            <a:extLst>
              <a:ext uri="{FF2B5EF4-FFF2-40B4-BE49-F238E27FC236}">
                <a16:creationId xmlns:a16="http://schemas.microsoft.com/office/drawing/2014/main" id="{35347457-0E65-1156-13AC-1BD29651D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566829B3-5A38-C651-D793-2204E06680FF}"/>
              </a:ext>
            </a:extLst>
          </p:cNvPr>
          <p:cNvSpPr>
            <a:spLocks/>
          </p:cNvSpPr>
          <p:nvPr/>
        </p:nvSpPr>
        <p:spPr bwMode="auto">
          <a:xfrm>
            <a:off x="1065212" y="443071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s-ES" altLang="es-ES" sz="7600" b="1" dirty="0"/>
              <a:t>Introducción</a:t>
            </a:r>
            <a:endParaRPr lang="es-ES" altLang="es-ES" sz="7600" dirty="0"/>
          </a:p>
        </p:txBody>
      </p:sp>
    </p:spTree>
    <p:extLst>
      <p:ext uri="{BB962C8B-B14F-4D97-AF65-F5344CB8AC3E}">
        <p14:creationId xmlns:p14="http://schemas.microsoft.com/office/powerpoint/2010/main" val="11900406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>
            <a:extLst>
              <a:ext uri="{FF2B5EF4-FFF2-40B4-BE49-F238E27FC236}">
                <a16:creationId xmlns:a16="http://schemas.microsoft.com/office/drawing/2014/main" id="{3AA2C755-91FC-D8AB-F6D8-A2AE371159C1}"/>
              </a:ext>
            </a:extLst>
          </p:cNvPr>
          <p:cNvSpPr>
            <a:spLocks/>
          </p:cNvSpPr>
          <p:nvPr/>
        </p:nvSpPr>
        <p:spPr bwMode="auto">
          <a:xfrm>
            <a:off x="6373813" y="9251950"/>
            <a:ext cx="242887" cy="381000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fld id="{0ED7FD56-378F-4E30-B59B-0CB3F21245E7}" type="slidenum">
              <a:rPr lang="es-ES" altLang="es-ES" sz="1800"/>
              <a:pPr eaLnBrk="1"/>
              <a:t>5</a:t>
            </a:fld>
            <a:endParaRPr lang="es-ES" altLang="es-ES"/>
          </a:p>
        </p:txBody>
      </p:sp>
      <p:sp>
        <p:nvSpPr>
          <p:cNvPr id="7171" name="AutoShape 2">
            <a:extLst>
              <a:ext uri="{FF2B5EF4-FFF2-40B4-BE49-F238E27FC236}">
                <a16:creationId xmlns:a16="http://schemas.microsoft.com/office/drawing/2014/main" id="{B292E481-F087-851B-F49C-3484C5C55DA0}"/>
              </a:ext>
            </a:extLst>
          </p:cNvPr>
          <p:cNvSpPr>
            <a:spLocks/>
          </p:cNvSpPr>
          <p:nvPr/>
        </p:nvSpPr>
        <p:spPr bwMode="auto">
          <a:xfrm>
            <a:off x="1323975" y="341313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just" eaLnBrk="1"/>
            <a:r>
              <a:rPr lang="es-ES" altLang="es-ES" sz="5200" b="1" dirty="0"/>
              <a:t>Introducción</a:t>
            </a:r>
            <a:endParaRPr lang="es-ES" altLang="es-ES" dirty="0"/>
          </a:p>
        </p:txBody>
      </p:sp>
      <p:pic>
        <p:nvPicPr>
          <p:cNvPr id="7172" name="Picture 3">
            <a:extLst>
              <a:ext uri="{FF2B5EF4-FFF2-40B4-BE49-F238E27FC236}">
                <a16:creationId xmlns:a16="http://schemas.microsoft.com/office/drawing/2014/main" id="{94DE381D-0C9C-37FA-4413-F39F8DD9B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3" name="Picture 4">
            <a:extLst>
              <a:ext uri="{FF2B5EF4-FFF2-40B4-BE49-F238E27FC236}">
                <a16:creationId xmlns:a16="http://schemas.microsoft.com/office/drawing/2014/main" id="{152C6614-1AF2-B9B0-44AD-54BE8D037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4" name="Picture 5">
            <a:extLst>
              <a:ext uri="{FF2B5EF4-FFF2-40B4-BE49-F238E27FC236}">
                <a16:creationId xmlns:a16="http://schemas.microsoft.com/office/drawing/2014/main" id="{35347457-0E65-1156-13AC-1BD29651D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7175" name="Rectangle 6">
            <a:extLst>
              <a:ext uri="{FF2B5EF4-FFF2-40B4-BE49-F238E27FC236}">
                <a16:creationId xmlns:a16="http://schemas.microsoft.com/office/drawing/2014/main" id="{4E3F067E-510E-950B-DB03-D132B3B1B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3976" y="1620838"/>
            <a:ext cx="10874374" cy="6568330"/>
          </a:xfrm>
        </p:spPr>
        <p:txBody>
          <a:bodyPr anchor="t"/>
          <a:lstStyle/>
          <a:p>
            <a:pPr marL="457200" indent="-457200" eaLnBrk="1">
              <a:buFont typeface="Arial" panose="020B0604020202020204" pitchFamily="34" charset="0"/>
              <a:buChar char="•"/>
            </a:pPr>
            <a:r>
              <a:rPr lang="es-ES" altLang="es-ES" dirty="0"/>
              <a:t>Dia tras día, la cantidad de dispositivos que se conectan a internet se incrementa en cantidad y en variedad. Los artefactos que ahora poseen capacidades extendidas mas allá de su especificación original gracias a la presencia de sensores, actuadores. </a:t>
            </a:r>
          </a:p>
          <a:p>
            <a:pPr marL="457200" indent="-457200" eaLnBrk="1">
              <a:buFont typeface="Arial" panose="020B0604020202020204" pitchFamily="34" charset="0"/>
              <a:buChar char="•"/>
            </a:pPr>
            <a:r>
              <a:rPr lang="es-ES" altLang="es-ES" dirty="0"/>
              <a:t>El volumen de datos que se generan a partir de ellos crea dificultades para analizarlos u observarlos en tiempo real. La capacidad de controlarlos a todos de manera adecuada y de generar procesos automatizados también se vuelve una tarea compleja.</a:t>
            </a:r>
          </a:p>
          <a:p>
            <a:pPr marL="457200" indent="-457200" eaLnBrk="1">
              <a:buFont typeface="Arial" panose="020B0604020202020204" pitchFamily="34" charset="0"/>
              <a:buChar char="•"/>
            </a:pPr>
            <a:r>
              <a:rPr lang="es-ES" altLang="es-ES" dirty="0"/>
              <a:t>Se ha diseñado y creado una alternativa de software que permite centralizar la observación de datos y el control de dispositivos, utilizando un escenario realista con prototipos funcionales.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AutoShape 1">
            <a:extLst>
              <a:ext uri="{FF2B5EF4-FFF2-40B4-BE49-F238E27FC236}">
                <a16:creationId xmlns:a16="http://schemas.microsoft.com/office/drawing/2014/main" id="{3AA2C755-91FC-D8AB-F6D8-A2AE371159C1}"/>
              </a:ext>
            </a:extLst>
          </p:cNvPr>
          <p:cNvSpPr>
            <a:spLocks/>
          </p:cNvSpPr>
          <p:nvPr/>
        </p:nvSpPr>
        <p:spPr bwMode="auto">
          <a:xfrm>
            <a:off x="6297661" y="9197975"/>
            <a:ext cx="409477" cy="381000"/>
          </a:xfrm>
          <a:custGeom>
            <a:avLst/>
            <a:gdLst>
              <a:gd name="T0" fmla="*/ 121444 w 21600"/>
              <a:gd name="T1" fmla="*/ 190500 h 21600"/>
              <a:gd name="T2" fmla="*/ 121444 w 21600"/>
              <a:gd name="T3" fmla="*/ 190500 h 21600"/>
              <a:gd name="T4" fmla="*/ 121444 w 21600"/>
              <a:gd name="T5" fmla="*/ 190500 h 21600"/>
              <a:gd name="T6" fmla="*/ 121444 w 21600"/>
              <a:gd name="T7" fmla="*/ 1905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ED7FD56-378F-4E30-B59B-0CB3F21245E7}" type="slidenum">
              <a:rPr kumimoji="0" lang="es-ES" altLang="es-E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pPr marL="0" marR="0" lvl="0" indent="0" algn="ctr" defTabSz="584200" rtl="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s-ES" altLang="es-ES" sz="3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pic>
        <p:nvPicPr>
          <p:cNvPr id="7172" name="Picture 3">
            <a:extLst>
              <a:ext uri="{FF2B5EF4-FFF2-40B4-BE49-F238E27FC236}">
                <a16:creationId xmlns:a16="http://schemas.microsoft.com/office/drawing/2014/main" id="{94DE381D-0C9C-37FA-4413-F39F8DD9B0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3" name="Picture 4">
            <a:extLst>
              <a:ext uri="{FF2B5EF4-FFF2-40B4-BE49-F238E27FC236}">
                <a16:creationId xmlns:a16="http://schemas.microsoft.com/office/drawing/2014/main" id="{152C6614-1AF2-B9B0-44AD-54BE8D037B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7174" name="Picture 5">
            <a:extLst>
              <a:ext uri="{FF2B5EF4-FFF2-40B4-BE49-F238E27FC236}">
                <a16:creationId xmlns:a16="http://schemas.microsoft.com/office/drawing/2014/main" id="{35347457-0E65-1156-13AC-1BD29651D42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AutoShape 2">
            <a:extLst>
              <a:ext uri="{FF2B5EF4-FFF2-40B4-BE49-F238E27FC236}">
                <a16:creationId xmlns:a16="http://schemas.microsoft.com/office/drawing/2014/main" id="{566829B3-5A38-C651-D793-2204E06680FF}"/>
              </a:ext>
            </a:extLst>
          </p:cNvPr>
          <p:cNvSpPr>
            <a:spLocks/>
          </p:cNvSpPr>
          <p:nvPr/>
        </p:nvSpPr>
        <p:spPr bwMode="auto">
          <a:xfrm>
            <a:off x="1065212" y="443071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ctr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7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Planteamiento del Problema</a:t>
            </a:r>
            <a:endParaRPr kumimoji="0" lang="es-ES" altLang="es-ES" sz="7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7265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1">
            <a:extLst>
              <a:ext uri="{FF2B5EF4-FFF2-40B4-BE49-F238E27FC236}">
                <a16:creationId xmlns:a16="http://schemas.microsoft.com/office/drawing/2014/main" id="{38FDF037-1D45-11BA-E05A-2D9F68D69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195" name="Picture 2">
            <a:extLst>
              <a:ext uri="{FF2B5EF4-FFF2-40B4-BE49-F238E27FC236}">
                <a16:creationId xmlns:a16="http://schemas.microsoft.com/office/drawing/2014/main" id="{FD560584-026E-C09C-054B-9CB0A9F500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196" name="Picture 3">
            <a:extLst>
              <a:ext uri="{FF2B5EF4-FFF2-40B4-BE49-F238E27FC236}">
                <a16:creationId xmlns:a16="http://schemas.microsoft.com/office/drawing/2014/main" id="{92D33F21-93EB-D0DB-E7E8-E4935C5FBD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197" name="AutoShape 4">
            <a:extLst>
              <a:ext uri="{FF2B5EF4-FFF2-40B4-BE49-F238E27FC236}">
                <a16:creationId xmlns:a16="http://schemas.microsoft.com/office/drawing/2014/main" id="{322C4657-5B40-D8C4-7F96-83815B0C6F86}"/>
              </a:ext>
            </a:extLst>
          </p:cNvPr>
          <p:cNvSpPr>
            <a:spLocks/>
          </p:cNvSpPr>
          <p:nvPr/>
        </p:nvSpPr>
        <p:spPr bwMode="auto">
          <a:xfrm>
            <a:off x="1461840" y="2346324"/>
            <a:ext cx="10874375" cy="3802063"/>
          </a:xfrm>
          <a:custGeom>
            <a:avLst/>
            <a:gdLst>
              <a:gd name="T0" fmla="*/ 5437188 w 21600"/>
              <a:gd name="T1" fmla="*/ 1901032 h 21600"/>
              <a:gd name="T2" fmla="*/ 5437188 w 21600"/>
              <a:gd name="T3" fmla="*/ 1901032 h 21600"/>
              <a:gd name="T4" fmla="*/ 5437188 w 21600"/>
              <a:gd name="T5" fmla="*/ 1901032 h 21600"/>
              <a:gd name="T6" fmla="*/ 5437188 w 21600"/>
              <a:gd name="T7" fmla="*/ 190103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54038" rtl="0" eaLnBrk="1" fontAlgn="base" latinLnBrk="0" hangingPunct="0">
              <a:lnSpc>
                <a:spcPct val="100000"/>
              </a:lnSpc>
              <a:spcBef>
                <a:spcPts val="39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El termino internet de las cosas engloba tanto a los dispositivos embebidos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8198" name="AutoShape 5">
            <a:extLst>
              <a:ext uri="{FF2B5EF4-FFF2-40B4-BE49-F238E27FC236}">
                <a16:creationId xmlns:a16="http://schemas.microsoft.com/office/drawing/2014/main" id="{AE41609C-3C8A-036D-1D19-D5BFA26939C8}"/>
              </a:ext>
            </a:extLst>
          </p:cNvPr>
          <p:cNvSpPr>
            <a:spLocks/>
          </p:cNvSpPr>
          <p:nvPr/>
        </p:nvSpPr>
        <p:spPr bwMode="auto">
          <a:xfrm>
            <a:off x="1461840" y="25638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Planteamiento del Problema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8199" name="AutoShape 6">
            <a:extLst>
              <a:ext uri="{FF2B5EF4-FFF2-40B4-BE49-F238E27FC236}">
                <a16:creationId xmlns:a16="http://schemas.microsoft.com/office/drawing/2014/main" id="{09A96D36-10CD-757F-FA9C-EAFCA7059A74}"/>
              </a:ext>
            </a:extLst>
          </p:cNvPr>
          <p:cNvSpPr>
            <a:spLocks/>
          </p:cNvSpPr>
          <p:nvPr/>
        </p:nvSpPr>
        <p:spPr bwMode="auto">
          <a:xfrm>
            <a:off x="1461840" y="1148557"/>
            <a:ext cx="7008812" cy="647700"/>
          </a:xfrm>
          <a:custGeom>
            <a:avLst/>
            <a:gdLst>
              <a:gd name="T0" fmla="*/ 3504406 w 21600"/>
              <a:gd name="T1" fmla="*/ 323850 h 21600"/>
              <a:gd name="T2" fmla="*/ 3504406 w 21600"/>
              <a:gd name="T3" fmla="*/ 323850 h 21600"/>
              <a:gd name="T4" fmla="*/ 3504406 w 21600"/>
              <a:gd name="T5" fmla="*/ 323850 h 21600"/>
              <a:gd name="T6" fmla="*/ 3504406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s-ES" altLang="es-ES" sz="3600" dirty="0"/>
              <a:t>Análisis del Problema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5185339"/>
      </p:ext>
    </p:extLst>
  </p:cSld>
  <p:clrMapOvr>
    <a:masterClrMapping/>
  </p:clrMapOvr>
  <p:transition spd="med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1">
            <a:extLst>
              <a:ext uri="{FF2B5EF4-FFF2-40B4-BE49-F238E27FC236}">
                <a16:creationId xmlns:a16="http://schemas.microsoft.com/office/drawing/2014/main" id="{38FDF037-1D45-11BA-E05A-2D9F68D69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195" name="Picture 2">
            <a:extLst>
              <a:ext uri="{FF2B5EF4-FFF2-40B4-BE49-F238E27FC236}">
                <a16:creationId xmlns:a16="http://schemas.microsoft.com/office/drawing/2014/main" id="{FD560584-026E-C09C-054B-9CB0A9F500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196" name="Picture 3">
            <a:extLst>
              <a:ext uri="{FF2B5EF4-FFF2-40B4-BE49-F238E27FC236}">
                <a16:creationId xmlns:a16="http://schemas.microsoft.com/office/drawing/2014/main" id="{92D33F21-93EB-D0DB-E7E8-E4935C5FBD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197" name="AutoShape 4">
            <a:extLst>
              <a:ext uri="{FF2B5EF4-FFF2-40B4-BE49-F238E27FC236}">
                <a16:creationId xmlns:a16="http://schemas.microsoft.com/office/drawing/2014/main" id="{322C4657-5B40-D8C4-7F96-83815B0C6F86}"/>
              </a:ext>
            </a:extLst>
          </p:cNvPr>
          <p:cNvSpPr>
            <a:spLocks/>
          </p:cNvSpPr>
          <p:nvPr/>
        </p:nvSpPr>
        <p:spPr bwMode="auto">
          <a:xfrm>
            <a:off x="1461840" y="2346324"/>
            <a:ext cx="10874375" cy="3802063"/>
          </a:xfrm>
          <a:custGeom>
            <a:avLst/>
            <a:gdLst>
              <a:gd name="T0" fmla="*/ 5437188 w 21600"/>
              <a:gd name="T1" fmla="*/ 1901032 h 21600"/>
              <a:gd name="T2" fmla="*/ 5437188 w 21600"/>
              <a:gd name="T3" fmla="*/ 1901032 h 21600"/>
              <a:gd name="T4" fmla="*/ 5437188 w 21600"/>
              <a:gd name="T5" fmla="*/ 1901032 h 21600"/>
              <a:gd name="T6" fmla="*/ 5437188 w 21600"/>
              <a:gd name="T7" fmla="*/ 190103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54038" rtl="0" eaLnBrk="1" fontAlgn="base" latinLnBrk="0" hangingPunct="0">
              <a:lnSpc>
                <a:spcPct val="100000"/>
              </a:lnSpc>
              <a:spcBef>
                <a:spcPts val="39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El termino internet de las cosas engloba tanto a los dispositivos embebidos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8198" name="AutoShape 5">
            <a:extLst>
              <a:ext uri="{FF2B5EF4-FFF2-40B4-BE49-F238E27FC236}">
                <a16:creationId xmlns:a16="http://schemas.microsoft.com/office/drawing/2014/main" id="{AE41609C-3C8A-036D-1D19-D5BFA26939C8}"/>
              </a:ext>
            </a:extLst>
          </p:cNvPr>
          <p:cNvSpPr>
            <a:spLocks/>
          </p:cNvSpPr>
          <p:nvPr/>
        </p:nvSpPr>
        <p:spPr bwMode="auto">
          <a:xfrm>
            <a:off x="1461840" y="25638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Planteamiento del Problema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8199" name="AutoShape 6">
            <a:extLst>
              <a:ext uri="{FF2B5EF4-FFF2-40B4-BE49-F238E27FC236}">
                <a16:creationId xmlns:a16="http://schemas.microsoft.com/office/drawing/2014/main" id="{09A96D36-10CD-757F-FA9C-EAFCA7059A74}"/>
              </a:ext>
            </a:extLst>
          </p:cNvPr>
          <p:cNvSpPr>
            <a:spLocks/>
          </p:cNvSpPr>
          <p:nvPr/>
        </p:nvSpPr>
        <p:spPr bwMode="auto">
          <a:xfrm>
            <a:off x="1461839" y="1148557"/>
            <a:ext cx="10874375" cy="647700"/>
          </a:xfrm>
          <a:custGeom>
            <a:avLst/>
            <a:gdLst>
              <a:gd name="T0" fmla="*/ 3504406 w 21600"/>
              <a:gd name="T1" fmla="*/ 323850 h 21600"/>
              <a:gd name="T2" fmla="*/ 3504406 w 21600"/>
              <a:gd name="T3" fmla="*/ 323850 h 21600"/>
              <a:gd name="T4" fmla="*/ 3504406 w 21600"/>
              <a:gd name="T5" fmla="*/ 323850 h 21600"/>
              <a:gd name="T6" fmla="*/ 3504406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s-ES" altLang="es-ES" sz="3600" dirty="0"/>
              <a:t>Objetivos del Trabajo Especial de Grado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921551"/>
      </p:ext>
    </p:extLst>
  </p:cSld>
  <p:clrMapOvr>
    <a:masterClrMapping/>
  </p:clrMapOvr>
  <p:transition spd="med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1">
            <a:extLst>
              <a:ext uri="{FF2B5EF4-FFF2-40B4-BE49-F238E27FC236}">
                <a16:creationId xmlns:a16="http://schemas.microsoft.com/office/drawing/2014/main" id="{38FDF037-1D45-11BA-E05A-2D9F68D695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1875" y="8516938"/>
            <a:ext cx="1087438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195" name="Picture 2">
            <a:extLst>
              <a:ext uri="{FF2B5EF4-FFF2-40B4-BE49-F238E27FC236}">
                <a16:creationId xmlns:a16="http://schemas.microsoft.com/office/drawing/2014/main" id="{FD560584-026E-C09C-054B-9CB0A9F500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8738" y="8516938"/>
            <a:ext cx="1016000" cy="1108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8196" name="Picture 3">
            <a:extLst>
              <a:ext uri="{FF2B5EF4-FFF2-40B4-BE49-F238E27FC236}">
                <a16:creationId xmlns:a16="http://schemas.microsoft.com/office/drawing/2014/main" id="{92D33F21-93EB-D0DB-E7E8-E4935C5FBD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4163" y="8562975"/>
            <a:ext cx="1016000" cy="10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197" name="AutoShape 4">
            <a:extLst>
              <a:ext uri="{FF2B5EF4-FFF2-40B4-BE49-F238E27FC236}">
                <a16:creationId xmlns:a16="http://schemas.microsoft.com/office/drawing/2014/main" id="{322C4657-5B40-D8C4-7F96-83815B0C6F86}"/>
              </a:ext>
            </a:extLst>
          </p:cNvPr>
          <p:cNvSpPr>
            <a:spLocks/>
          </p:cNvSpPr>
          <p:nvPr/>
        </p:nvSpPr>
        <p:spPr bwMode="auto">
          <a:xfrm>
            <a:off x="1461840" y="2346324"/>
            <a:ext cx="10874375" cy="3802063"/>
          </a:xfrm>
          <a:custGeom>
            <a:avLst/>
            <a:gdLst>
              <a:gd name="T0" fmla="*/ 5437188 w 21600"/>
              <a:gd name="T1" fmla="*/ 1901032 h 21600"/>
              <a:gd name="T2" fmla="*/ 5437188 w 21600"/>
              <a:gd name="T3" fmla="*/ 1901032 h 21600"/>
              <a:gd name="T4" fmla="*/ 5437188 w 21600"/>
              <a:gd name="T5" fmla="*/ 1901032 h 21600"/>
              <a:gd name="T6" fmla="*/ 5437188 w 21600"/>
              <a:gd name="T7" fmla="*/ 1901032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554038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54038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54038" rtl="0" eaLnBrk="1" fontAlgn="base" latinLnBrk="0" hangingPunct="0">
              <a:lnSpc>
                <a:spcPct val="100000"/>
              </a:lnSpc>
              <a:spcBef>
                <a:spcPts val="39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2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El termino internet de las cosas engloba tanto a los dispositivos embebidos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8198" name="AutoShape 5">
            <a:extLst>
              <a:ext uri="{FF2B5EF4-FFF2-40B4-BE49-F238E27FC236}">
                <a16:creationId xmlns:a16="http://schemas.microsoft.com/office/drawing/2014/main" id="{AE41609C-3C8A-036D-1D19-D5BFA26939C8}"/>
              </a:ext>
            </a:extLst>
          </p:cNvPr>
          <p:cNvSpPr>
            <a:spLocks/>
          </p:cNvSpPr>
          <p:nvPr/>
        </p:nvSpPr>
        <p:spPr bwMode="auto">
          <a:xfrm>
            <a:off x="1461840" y="256382"/>
            <a:ext cx="10874375" cy="892175"/>
          </a:xfrm>
          <a:custGeom>
            <a:avLst/>
            <a:gdLst>
              <a:gd name="T0" fmla="*/ 5437188 w 21600"/>
              <a:gd name="T1" fmla="*/ 446087 h 21600"/>
              <a:gd name="T2" fmla="*/ 5437188 w 21600"/>
              <a:gd name="T3" fmla="*/ 446087 h 21600"/>
              <a:gd name="T4" fmla="*/ 5437188 w 21600"/>
              <a:gd name="T5" fmla="*/ 446087 h 21600"/>
              <a:gd name="T6" fmla="*/ 5437188 w 21600"/>
              <a:gd name="T7" fmla="*/ 446087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 defTabSz="379413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3794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379413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ES" sz="5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Light" charset="0"/>
                <a:sym typeface="Helvetica Light" charset="0"/>
              </a:rPr>
              <a:t>Planteamiento del Problema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  <p:sp>
        <p:nvSpPr>
          <p:cNvPr id="8199" name="AutoShape 6">
            <a:extLst>
              <a:ext uri="{FF2B5EF4-FFF2-40B4-BE49-F238E27FC236}">
                <a16:creationId xmlns:a16="http://schemas.microsoft.com/office/drawing/2014/main" id="{09A96D36-10CD-757F-FA9C-EAFCA7059A74}"/>
              </a:ext>
            </a:extLst>
          </p:cNvPr>
          <p:cNvSpPr>
            <a:spLocks/>
          </p:cNvSpPr>
          <p:nvPr/>
        </p:nvSpPr>
        <p:spPr bwMode="auto">
          <a:xfrm>
            <a:off x="1461839" y="1148557"/>
            <a:ext cx="10874375" cy="647700"/>
          </a:xfrm>
          <a:custGeom>
            <a:avLst/>
            <a:gdLst>
              <a:gd name="T0" fmla="*/ 3504406 w 21600"/>
              <a:gd name="T1" fmla="*/ 323850 h 21600"/>
              <a:gd name="T2" fmla="*/ 3504406 w 21600"/>
              <a:gd name="T3" fmla="*/ 323850 h 21600"/>
              <a:gd name="T4" fmla="*/ 3504406 w 21600"/>
              <a:gd name="T5" fmla="*/ 323850 h 21600"/>
              <a:gd name="T6" fmla="*/ 3504406 w 21600"/>
              <a:gd name="T7" fmla="*/ 32385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>
            <a:lvl1pPr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marL="742950" indent="-28575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marL="11430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marL="16002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marL="2057400" indent="-228600" algn="ctr"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25146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29718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34290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3886200" indent="-228600" algn="ctr" defTabSz="58420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marL="0" marR="0" lvl="0" indent="0" algn="just" defTabSz="584200" rtl="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s-ES" altLang="es-ES" sz="3600" dirty="0"/>
              <a:t>Alcance</a:t>
            </a:r>
            <a:endParaRPr kumimoji="0" lang="es-ES" altLang="es-ES" sz="3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Light" charset="0"/>
              <a:sym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0381848"/>
      </p:ext>
    </p:extLst>
  </p:cSld>
  <p:clrMapOvr>
    <a:masterClrMapping/>
  </p:clrMapOvr>
  <p:transition spd="med">
    <p:push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 Them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es-E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es-E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 Them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es-E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es-E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 Them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es-E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es-E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 Them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es-E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miter lim="0"/>
          <a:headEnd type="none" w="med" len="med"/>
          <a:tailEnd type="none" w="med" len="med"/>
        </a:ln>
        <a:effectLst>
          <a:outerShdw blurRad="38100" dist="25400" dir="5400000" algn="ctr" rotWithShape="0">
            <a:srgbClr val="000000">
              <a:alpha val="50000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</a:bodyPr>
      <a:lstStyle>
        <a:defPPr marL="22860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altLang="es-ES" sz="3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FFFFFF"/>
      </a:accent3>
      <a:accent4>
        <a:srgbClr val="000000"/>
      </a:accent4>
      <a:accent5>
        <a:srgbClr val="AAB8DC"/>
      </a:accent5>
      <a:accent6>
        <a:srgbClr val="007B26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53585F"/>
    </a:dk2>
    <a:lt2>
      <a:srgbClr val="DCDEE0"/>
    </a:lt2>
    <a:accent1>
      <a:srgbClr val="0365C0"/>
    </a:accent1>
    <a:accent2>
      <a:srgbClr val="00882B"/>
    </a:accent2>
    <a:accent3>
      <a:srgbClr val="FFFFFF"/>
    </a:accent3>
    <a:accent4>
      <a:srgbClr val="000000"/>
    </a:accent4>
    <a:accent5>
      <a:srgbClr val="AAB8DC"/>
    </a:accent5>
    <a:accent6>
      <a:srgbClr val="007B26"/>
    </a:accent6>
    <a:hlink>
      <a:srgbClr val="0000FF"/>
    </a:hlink>
    <a:folHlink>
      <a:srgbClr val="FF00FF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53585F"/>
    </a:dk2>
    <a:lt2>
      <a:srgbClr val="DCDEE0"/>
    </a:lt2>
    <a:accent1>
      <a:srgbClr val="0365C0"/>
    </a:accent1>
    <a:accent2>
      <a:srgbClr val="00882B"/>
    </a:accent2>
    <a:accent3>
      <a:srgbClr val="FFFFFF"/>
    </a:accent3>
    <a:accent4>
      <a:srgbClr val="000000"/>
    </a:accent4>
    <a:accent5>
      <a:srgbClr val="AAB8DC"/>
    </a:accent5>
    <a:accent6>
      <a:srgbClr val="007B26"/>
    </a:accent6>
    <a:hlink>
      <a:srgbClr val="0000FF"/>
    </a:hlink>
    <a:folHlink>
      <a:srgbClr val="FF00FF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53585F"/>
    </a:dk2>
    <a:lt2>
      <a:srgbClr val="DCDEE0"/>
    </a:lt2>
    <a:accent1>
      <a:srgbClr val="0365C0"/>
    </a:accent1>
    <a:accent2>
      <a:srgbClr val="00882B"/>
    </a:accent2>
    <a:accent3>
      <a:srgbClr val="FFFFFF"/>
    </a:accent3>
    <a:accent4>
      <a:srgbClr val="000000"/>
    </a:accent4>
    <a:accent5>
      <a:srgbClr val="AAB8DC"/>
    </a:accent5>
    <a:accent6>
      <a:srgbClr val="007B26"/>
    </a:accent6>
    <a:hlink>
      <a:srgbClr val="0000FF"/>
    </a:hlink>
    <a:folHlink>
      <a:srgbClr val="FF00FF"/>
    </a:folHlink>
  </a:clrScheme>
</a:themeOverride>
</file>

<file path=ppt/theme/themeOverride4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53585F"/>
    </a:dk2>
    <a:lt2>
      <a:srgbClr val="DCDEE0"/>
    </a:lt2>
    <a:accent1>
      <a:srgbClr val="0365C0"/>
    </a:accent1>
    <a:accent2>
      <a:srgbClr val="00882B"/>
    </a:accent2>
    <a:accent3>
      <a:srgbClr val="FFFFFF"/>
    </a:accent3>
    <a:accent4>
      <a:srgbClr val="000000"/>
    </a:accent4>
    <a:accent5>
      <a:srgbClr val="AAB8DC"/>
    </a:accent5>
    <a:accent6>
      <a:srgbClr val="007B26"/>
    </a:accent6>
    <a:hlink>
      <a:srgbClr val="0000FF"/>
    </a:hlink>
    <a:folHlink>
      <a:srgbClr val="FF00FF"/>
    </a:folHlink>
  </a:clrScheme>
</a:themeOverride>
</file>

<file path=ppt/theme/themeOverride5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53585F"/>
    </a:dk2>
    <a:lt2>
      <a:srgbClr val="DCDEE0"/>
    </a:lt2>
    <a:accent1>
      <a:srgbClr val="0365C0"/>
    </a:accent1>
    <a:accent2>
      <a:srgbClr val="00882B"/>
    </a:accent2>
    <a:accent3>
      <a:srgbClr val="FFFFFF"/>
    </a:accent3>
    <a:accent4>
      <a:srgbClr val="000000"/>
    </a:accent4>
    <a:accent5>
      <a:srgbClr val="AAB8DC"/>
    </a:accent5>
    <a:accent6>
      <a:srgbClr val="007B26"/>
    </a:accent6>
    <a:hlink>
      <a:srgbClr val="0000FF"/>
    </a:hlink>
    <a:folHlink>
      <a:srgbClr val="FF00FF"/>
    </a:folHlink>
  </a:clrScheme>
</a:themeOverride>
</file>

<file path=ppt/theme/themeOverride6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53585F"/>
    </a:dk2>
    <a:lt2>
      <a:srgbClr val="DCDEE0"/>
    </a:lt2>
    <a:accent1>
      <a:srgbClr val="0365C0"/>
    </a:accent1>
    <a:accent2>
      <a:srgbClr val="00882B"/>
    </a:accent2>
    <a:accent3>
      <a:srgbClr val="FFFFFF"/>
    </a:accent3>
    <a:accent4>
      <a:srgbClr val="000000"/>
    </a:accent4>
    <a:accent5>
      <a:srgbClr val="AAB8DC"/>
    </a:accent5>
    <a:accent6>
      <a:srgbClr val="007B26"/>
    </a:accent6>
    <a:hlink>
      <a:srgbClr val="0000FF"/>
    </a:hlink>
    <a:folHlink>
      <a:srgbClr val="FF00FF"/>
    </a:folHlink>
  </a:clrScheme>
</a:themeOverride>
</file>

<file path=ppt/theme/themeOverride7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53585F"/>
    </a:dk2>
    <a:lt2>
      <a:srgbClr val="DCDEE0"/>
    </a:lt2>
    <a:accent1>
      <a:srgbClr val="0365C0"/>
    </a:accent1>
    <a:accent2>
      <a:srgbClr val="00882B"/>
    </a:accent2>
    <a:accent3>
      <a:srgbClr val="FFFFFF"/>
    </a:accent3>
    <a:accent4>
      <a:srgbClr val="000000"/>
    </a:accent4>
    <a:accent5>
      <a:srgbClr val="AAB8DC"/>
    </a:accent5>
    <a:accent6>
      <a:srgbClr val="007B26"/>
    </a:accent6>
    <a:hlink>
      <a:srgbClr val="0000FF"/>
    </a:hlink>
    <a:folHlink>
      <a:srgbClr val="FF00FF"/>
    </a:folHlink>
  </a:clrScheme>
</a:themeOverride>
</file>

<file path=ppt/theme/themeOverride8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53585F"/>
    </a:dk2>
    <a:lt2>
      <a:srgbClr val="DCDEE0"/>
    </a:lt2>
    <a:accent1>
      <a:srgbClr val="0365C0"/>
    </a:accent1>
    <a:accent2>
      <a:srgbClr val="00882B"/>
    </a:accent2>
    <a:accent3>
      <a:srgbClr val="FFFFFF"/>
    </a:accent3>
    <a:accent4>
      <a:srgbClr val="000000"/>
    </a:accent4>
    <a:accent5>
      <a:srgbClr val="AAB8DC"/>
    </a:accent5>
    <a:accent6>
      <a:srgbClr val="007B26"/>
    </a:accent6>
    <a:hlink>
      <a:srgbClr val="0000FF"/>
    </a:hlink>
    <a:folHlink>
      <a:srgbClr val="FF00FF"/>
    </a:folHlink>
  </a:clrScheme>
</a:themeOverride>
</file>

<file path=ppt/theme/themeOverride9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53585F"/>
    </a:dk2>
    <a:lt2>
      <a:srgbClr val="DCDEE0"/>
    </a:lt2>
    <a:accent1>
      <a:srgbClr val="0365C0"/>
    </a:accent1>
    <a:accent2>
      <a:srgbClr val="00882B"/>
    </a:accent2>
    <a:accent3>
      <a:srgbClr val="FFFFFF"/>
    </a:accent3>
    <a:accent4>
      <a:srgbClr val="000000"/>
    </a:accent4>
    <a:accent5>
      <a:srgbClr val="AAB8DC"/>
    </a:accent5>
    <a:accent6>
      <a:srgbClr val="007B26"/>
    </a:accent6>
    <a:hlink>
      <a:srgbClr val="0000FF"/>
    </a:hlink>
    <a:folHlink>
      <a:srgbClr val="FF00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1195</Words>
  <Application>Microsoft Office PowerPoint</Application>
  <PresentationFormat>Custom</PresentationFormat>
  <Paragraphs>154</Paragraphs>
  <Slides>35</Slides>
  <Notes>19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6" baseType="lpstr">
      <vt:lpstr>Helvetica Light</vt:lpstr>
      <vt:lpstr>Arial</vt:lpstr>
      <vt:lpstr>Avenir</vt:lpstr>
      <vt:lpstr>Helvetica Neue</vt:lpstr>
      <vt:lpstr>Helvetica</vt:lpstr>
      <vt:lpstr>Times</vt:lpstr>
      <vt:lpstr>Office Theme</vt:lpstr>
      <vt:lpstr>Office Theme</vt:lpstr>
      <vt:lpstr>Office Theme</vt:lpstr>
      <vt:lpstr>Office Theme</vt:lpstr>
      <vt:lpstr>Microsoft Graph Chart</vt:lpstr>
      <vt:lpstr>Herramienta de Automatización, Monitoreo y Análisis de Componentes y Artefactos basados en el Internet de las Cosas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¿Preguntas?</vt:lpstr>
      <vt:lpstr>Muchas gracias por su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Gateway de Internet de las Cosas Optimizado para Computación en la Niebla bajo Ambientes Domoticos</dc:title>
  <dc:creator>Pedro Luis Boll Lugo</dc:creator>
  <cp:lastModifiedBy>Pedro Luis Boll Lugo</cp:lastModifiedBy>
  <cp:revision>20</cp:revision>
  <dcterms:modified xsi:type="dcterms:W3CDTF">2023-10-22T03:16:40Z</dcterms:modified>
</cp:coreProperties>
</file>